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0"/>
  </p:notesMasterIdLst>
  <p:sldIdLst>
    <p:sldId id="338" r:id="rId2"/>
    <p:sldId id="313" r:id="rId3"/>
    <p:sldId id="314" r:id="rId4"/>
    <p:sldId id="323" r:id="rId5"/>
    <p:sldId id="324" r:id="rId6"/>
    <p:sldId id="316" r:id="rId7"/>
    <p:sldId id="325" r:id="rId8"/>
    <p:sldId id="327" r:id="rId9"/>
    <p:sldId id="317" r:id="rId10"/>
    <p:sldId id="326" r:id="rId11"/>
    <p:sldId id="330" r:id="rId12"/>
    <p:sldId id="318" r:id="rId13"/>
    <p:sldId id="331" r:id="rId14"/>
    <p:sldId id="334" r:id="rId15"/>
    <p:sldId id="319" r:id="rId16"/>
    <p:sldId id="329" r:id="rId17"/>
    <p:sldId id="321" r:id="rId18"/>
    <p:sldId id="320" r:id="rId19"/>
  </p:sldIdLst>
  <p:sldSz cx="12192000" cy="6858000"/>
  <p:notesSz cx="6858000" cy="9144000"/>
  <p:embeddedFontLst>
    <p:embeddedFont>
      <p:font typeface="思源黑体 CN Light" panose="02010600030101010101" charset="-122"/>
      <p:regular r:id="rId21"/>
    </p:embeddedFont>
    <p:embeddedFont>
      <p:font typeface="思源黑体 CN Medium" panose="02010600030101010101" charset="-122"/>
      <p:regular r:id="rId22"/>
    </p:embeddedFont>
    <p:embeddedFont>
      <p:font typeface="Impact" panose="020B0806030902050204" pitchFamily="34" charset="0"/>
      <p:regular r:id="rId23"/>
    </p:embeddedFont>
    <p:embeddedFont>
      <p:font typeface="Yu Gothic UI Light" panose="020B0300000000000000" pitchFamily="34" charset="-128"/>
      <p:regular r:id="rId24"/>
    </p:embeddedFont>
    <p:embeddedFont>
      <p:font typeface="等线" panose="02010600030101010101" pitchFamily="2" charset="-122"/>
      <p:regular r:id="rId25"/>
      <p:bold r:id="rId26"/>
    </p:embeddedFont>
    <p:embeddedFont>
      <p:font typeface="等线 Light" panose="02010600030101010101" pitchFamily="2" charset="-122"/>
      <p:regular r:id="rId27"/>
    </p:embeddedFont>
    <p:embeddedFont>
      <p:font typeface="微软雅黑" panose="020B0503020204020204" pitchFamily="34" charset="-122"/>
      <p:regular r:id="rId28"/>
      <p:bold r:id="rId29"/>
    </p:embeddedFont>
  </p:embeddedFontLst>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2745"/>
    <a:srgbClr val="04B0FD"/>
    <a:srgbClr val="14E6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27" autoAdjust="0"/>
    <p:restoredTop sz="94660"/>
  </p:normalViewPr>
  <p:slideViewPr>
    <p:cSldViewPr snapToGrid="0" showGuides="1">
      <p:cViewPr varScale="1">
        <p:scale>
          <a:sx n="86" d="100"/>
          <a:sy n="86" d="100"/>
        </p:scale>
        <p:origin x="40" y="4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ags" Target="tags/tag1.xml"/><Relationship Id="rId8" Type="http://schemas.openxmlformats.org/officeDocument/2006/relationships/slide" Target="slides/slide7.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F175BA-2D79-4C12-8EF8-E1B29D1310B2}" type="datetimeFigureOut">
              <a:rPr lang="zh-CN" altLang="en-US" smtClean="0"/>
              <a:t>2023/6/12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9D4D25-15A3-4B2B-997C-0EB190C0372F}" type="slidenum">
              <a:rPr lang="zh-CN" altLang="en-US" smtClean="0"/>
              <a:t>‹#›</a:t>
            </a:fld>
            <a:endParaRPr lang="zh-CN" altLang="en-US"/>
          </a:p>
        </p:txBody>
      </p:sp>
    </p:spTree>
    <p:extLst>
      <p:ext uri="{BB962C8B-B14F-4D97-AF65-F5344CB8AC3E}">
        <p14:creationId xmlns:p14="http://schemas.microsoft.com/office/powerpoint/2010/main" val="830504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59C054-5B3A-47C1-B6D6-9F8123F029B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D4EEAFD-1F9C-4C4A-B616-A9129CB1E6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CB0C927-0C15-4BBF-BF03-2FEA07701FB9}"/>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7951402F-D97F-42A0-8B46-ED53BB85F4F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CA3500A-BD23-4F19-BE1D-9A17A1BAE6E5}"/>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923254695"/>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A31E69-9AFB-49F5-BE07-5CB8D0D096E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B38151A-D082-405D-B696-B1425B41F50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2CA860-AE15-41D8-8D88-5E1424BD8D06}"/>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7840FB68-342E-4BC0-8A46-F6DD426366B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7F3B5DF-5452-45DA-BDBC-1CFB2B64F863}"/>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2384402891"/>
      </p:ext>
    </p:extLst>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692738D-9947-4003-93CB-DA34E1CCCCB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6CF8576-10E3-4E82-A0F8-BF911E240FC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D23C37-031A-431E-AF61-9F617B38530F}"/>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988E1308-AB08-44B3-AF2C-1D2626C7C1D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F9EE5F-A728-4F1B-9389-0EA94D6769F3}"/>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767688869"/>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0F1D7A-1496-4448-AA4E-654D6456CE6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2E1F8F0-A064-4006-8B3E-312B41A8289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AA6C3BF-C8A4-4E79-91B4-EC8263390873}"/>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6A369873-0185-4EB1-81D5-E6F40C69D8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1B22B8-D229-4D60-ADE1-03AF2E1F8938}"/>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3704363376"/>
      </p:ext>
    </p:extLst>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E50EDB-A4CD-4938-97C7-9393290A679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A0767B0-4F22-4616-93DC-4D06AB3780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FEF5FBA-27A5-4855-AD4C-A54A0DD38E40}"/>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30E34AA2-42B0-472F-ACE1-D6783D49174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EDDD05-C838-4F7F-A4DB-00CFD7741C70}"/>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2083111752"/>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46725E-9A24-4276-9456-745BE620450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F81A27F-7636-4C98-9B1F-C04BDE5FA7C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44B565B-3A0A-419A-86C5-7F2A81B34B8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9DD8674-8EF7-47AB-BF60-B8EEC29141FA}"/>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6" name="页脚占位符 5">
            <a:extLst>
              <a:ext uri="{FF2B5EF4-FFF2-40B4-BE49-F238E27FC236}">
                <a16:creationId xmlns:a16="http://schemas.microsoft.com/office/drawing/2014/main" id="{5992952D-9F71-4FD6-AECD-4C9EE67C0B4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D998BA3-3728-4DDC-A5AE-90197F23CB8A}"/>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663110666"/>
      </p:ext>
    </p:extLst>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BD215-2916-4A06-9CEC-066E46B25F2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9543144-DA59-48E1-8BD1-4099634A1D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DABACEA-6386-4006-9D8C-B1741411E3D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4D4C419-265A-4421-AF36-A7A7439F36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BC5FEC5-997B-4959-851D-7944B1F2C1C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53A013C-FCF5-4914-BE9B-4817BCCCF834}"/>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8" name="页脚占位符 7">
            <a:extLst>
              <a:ext uri="{FF2B5EF4-FFF2-40B4-BE49-F238E27FC236}">
                <a16:creationId xmlns:a16="http://schemas.microsoft.com/office/drawing/2014/main" id="{C94DDBC1-D610-4A5A-B8FC-7833CF85FCD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FD46E6E-E0FF-4B06-B87B-5193987ABCF3}"/>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560709316"/>
      </p:ext>
    </p:extLst>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FCB3E4-13E4-49EF-B3EE-914A2B81A76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BDEB3F9-90C1-4A2E-88DC-2B9577D8A46C}"/>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4" name="页脚占位符 3">
            <a:extLst>
              <a:ext uri="{FF2B5EF4-FFF2-40B4-BE49-F238E27FC236}">
                <a16:creationId xmlns:a16="http://schemas.microsoft.com/office/drawing/2014/main" id="{BC536CDA-72BE-4AD8-B202-278E2EFD748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646FE82-18F8-4F17-ADA7-FF567E3ED8C9}"/>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3136391665"/>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4C02009-A109-49D8-B82C-3EDEF30D0332}"/>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3" name="页脚占位符 2">
            <a:extLst>
              <a:ext uri="{FF2B5EF4-FFF2-40B4-BE49-F238E27FC236}">
                <a16:creationId xmlns:a16="http://schemas.microsoft.com/office/drawing/2014/main" id="{B4F4AB6A-4014-4D06-9AE1-6076DB24A3E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C8DF96D-C267-4D75-9667-0BF1D0E288A0}"/>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20083348"/>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E946DA-63FE-487D-AB65-E641A31478F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9DFACEE-A5D8-4869-B2D1-FDA0A73337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3E45129-0427-410C-9BE6-F1111E3C28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6C4889B-4619-4254-AAB3-FC09F0EB1D61}"/>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6" name="页脚占位符 5">
            <a:extLst>
              <a:ext uri="{FF2B5EF4-FFF2-40B4-BE49-F238E27FC236}">
                <a16:creationId xmlns:a16="http://schemas.microsoft.com/office/drawing/2014/main" id="{6E3FFE38-64DC-4CED-B700-8D4C8F5AEDF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25D1D4-8CEE-44D8-8D02-DAC3C9FC1B3A}"/>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2473490173"/>
      </p:ext>
    </p:extLst>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BF8B2D-C4B3-4419-AABB-C244F784030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3994283-DDE8-4055-B3DD-B7EE63023C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1C6212D-51F9-43AD-8C53-16E72E19C4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687DE92-1211-4167-B51A-F8315940CB8A}"/>
              </a:ext>
            </a:extLst>
          </p:cNvPr>
          <p:cNvSpPr>
            <a:spLocks noGrp="1"/>
          </p:cNvSpPr>
          <p:nvPr>
            <p:ph type="dt" sz="half" idx="10"/>
          </p:nvPr>
        </p:nvSpPr>
        <p:spPr/>
        <p:txBody>
          <a:bodyPr/>
          <a:lstStyle/>
          <a:p>
            <a:fld id="{FF61622F-0308-4826-866A-7ABD6D5E07D3}" type="datetimeFigureOut">
              <a:rPr lang="zh-CN" altLang="en-US" smtClean="0"/>
              <a:t>2023/6/12</a:t>
            </a:fld>
            <a:endParaRPr lang="zh-CN" altLang="en-US"/>
          </a:p>
        </p:txBody>
      </p:sp>
      <p:sp>
        <p:nvSpPr>
          <p:cNvPr id="6" name="页脚占位符 5">
            <a:extLst>
              <a:ext uri="{FF2B5EF4-FFF2-40B4-BE49-F238E27FC236}">
                <a16:creationId xmlns:a16="http://schemas.microsoft.com/office/drawing/2014/main" id="{D8E47F36-C424-4913-9C4A-B3D856680E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81F962C-50D0-4035-8676-F45B736DD3EA}"/>
              </a:ext>
            </a:extLst>
          </p:cNvPr>
          <p:cNvSpPr>
            <a:spLocks noGrp="1"/>
          </p:cNvSpPr>
          <p:nvPr>
            <p:ph type="sldNum" sz="quarter" idx="12"/>
          </p:nvPr>
        </p:nvSpPr>
        <p:spPr/>
        <p:txBody>
          <a:body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3622694047"/>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1E2A236-4274-4496-B870-3DAEB0AE5A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3CCA07C-2859-4FF2-AA86-EC36443C86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ADBDB6-24EC-4017-82C2-0FFD8A8306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61622F-0308-4826-866A-7ABD6D5E07D3}" type="datetimeFigureOut">
              <a:rPr lang="zh-CN" altLang="en-US" smtClean="0"/>
              <a:t>2023/6/12</a:t>
            </a:fld>
            <a:endParaRPr lang="zh-CN" altLang="en-US"/>
          </a:p>
        </p:txBody>
      </p:sp>
      <p:sp>
        <p:nvSpPr>
          <p:cNvPr id="5" name="页脚占位符 4">
            <a:extLst>
              <a:ext uri="{FF2B5EF4-FFF2-40B4-BE49-F238E27FC236}">
                <a16:creationId xmlns:a16="http://schemas.microsoft.com/office/drawing/2014/main" id="{1112B1A4-7CF5-454A-BF93-1C1B397D02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C348154-DED8-43FA-ACB3-0CC738E6F1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84FAFB-8BA7-4992-8D49-CAF2FC34E9CD}" type="slidenum">
              <a:rPr lang="zh-CN" altLang="en-US" smtClean="0"/>
              <a:t>‹#›</a:t>
            </a:fld>
            <a:endParaRPr lang="zh-CN" altLang="en-US"/>
          </a:p>
        </p:txBody>
      </p:sp>
    </p:spTree>
    <p:extLst>
      <p:ext uri="{BB962C8B-B14F-4D97-AF65-F5344CB8AC3E}">
        <p14:creationId xmlns:p14="http://schemas.microsoft.com/office/powerpoint/2010/main" val="10601625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random/>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2.xml"/><Relationship Id="rId18" Type="http://schemas.openxmlformats.org/officeDocument/2006/relationships/tags" Target="../tags/tag17.xml"/><Relationship Id="rId3" Type="http://schemas.openxmlformats.org/officeDocument/2006/relationships/tags" Target="../tags/tag4.xml"/><Relationship Id="rId21" Type="http://schemas.openxmlformats.org/officeDocument/2006/relationships/tags" Target="../tags/tag20.xml"/><Relationship Id="rId7" Type="http://schemas.openxmlformats.org/officeDocument/2006/relationships/tags" Target="../tags/tag8.xml"/><Relationship Id="rId12" Type="http://schemas.openxmlformats.org/officeDocument/2006/relationships/tags" Target="../tags/tag11.xml"/><Relationship Id="rId17" Type="http://schemas.openxmlformats.org/officeDocument/2006/relationships/tags" Target="../tags/tag16.xml"/><Relationship Id="rId2" Type="http://schemas.openxmlformats.org/officeDocument/2006/relationships/tags" Target="../tags/tag3.xml"/><Relationship Id="rId16" Type="http://schemas.openxmlformats.org/officeDocument/2006/relationships/tags" Target="../tags/tag15.xml"/><Relationship Id="rId20" Type="http://schemas.openxmlformats.org/officeDocument/2006/relationships/tags" Target="../tags/tag19.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audio" Target="../media/media1.mp3"/><Relationship Id="rId24" Type="http://schemas.openxmlformats.org/officeDocument/2006/relationships/image" Target="../media/image2.png"/><Relationship Id="rId5" Type="http://schemas.openxmlformats.org/officeDocument/2006/relationships/tags" Target="../tags/tag6.xml"/><Relationship Id="rId15" Type="http://schemas.openxmlformats.org/officeDocument/2006/relationships/tags" Target="../tags/tag14.xml"/><Relationship Id="rId23" Type="http://schemas.openxmlformats.org/officeDocument/2006/relationships/image" Target="../media/image1.png"/><Relationship Id="rId10" Type="http://schemas.microsoft.com/office/2007/relationships/media" Target="../media/media1.mp3"/><Relationship Id="rId19" Type="http://schemas.openxmlformats.org/officeDocument/2006/relationships/tags" Target="../tags/tag18.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3.xml"/><Relationship Id="rId2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43.xml"/><Relationship Id="rId7" Type="http://schemas.openxmlformats.org/officeDocument/2006/relationships/slideLayout" Target="../slideLayouts/slideLayout7.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49.xml"/><Relationship Id="rId7" Type="http://schemas.openxmlformats.org/officeDocument/2006/relationships/slideLayout" Target="../slideLayouts/slideLayout7.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55.xml"/><Relationship Id="rId7" Type="http://schemas.openxmlformats.org/officeDocument/2006/relationships/slideLayout" Target="../slideLayouts/slideLayout7.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image" Target="../media/image1.png"/><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slideLayout" Target="../slideLayouts/slideLayout7.xml"/><Relationship Id="rId5" Type="http://schemas.openxmlformats.org/officeDocument/2006/relationships/tags" Target="../tags/tag25.xml"/><Relationship Id="rId4" Type="http://schemas.openxmlformats.org/officeDocument/2006/relationships/tags" Target="../tags/tag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28.xml"/><Relationship Id="rId7" Type="http://schemas.openxmlformats.org/officeDocument/2006/relationships/slideLayout" Target="../slideLayouts/slideLayout7.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37.xml"/><Relationship Id="rId7" Type="http://schemas.openxmlformats.org/officeDocument/2006/relationships/slideLayout" Target="../slideLayouts/slideLayout7.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0" y="3034971"/>
            <a:ext cx="12192000" cy="3773424"/>
          </a:xfrm>
          <a:prstGeom prst="rect">
            <a:avLst/>
          </a:prstGeom>
        </p:spPr>
      </p:pic>
      <p:sp>
        <p:nvSpPr>
          <p:cNvPr id="2" name="文本框 1">
            <a:extLst>
              <a:ext uri="{FF2B5EF4-FFF2-40B4-BE49-F238E27FC236}">
                <a16:creationId xmlns:a16="http://schemas.microsoft.com/office/drawing/2014/main" id="{F37A88FE-BC0A-443E-B6B6-624617799E5F}"/>
              </a:ext>
            </a:extLst>
          </p:cNvPr>
          <p:cNvSpPr txBox="1"/>
          <p:nvPr/>
        </p:nvSpPr>
        <p:spPr>
          <a:xfrm>
            <a:off x="1848456" y="1535789"/>
            <a:ext cx="7623348" cy="2800767"/>
          </a:xfrm>
          <a:prstGeom prst="rect">
            <a:avLst/>
          </a:prstGeom>
          <a:noFill/>
        </p:spPr>
        <p:txBody>
          <a:bodyPr wrap="square" rtlCol="0">
            <a:spAutoFit/>
          </a:bodyPr>
          <a:lstStyle/>
          <a:p>
            <a:pPr algn="dist"/>
            <a:r>
              <a:rPr lang="zh-CN" altLang="en-US" sz="8800" dirty="0">
                <a:gradFill>
                  <a:gsLst>
                    <a:gs pos="0">
                      <a:schemeClr val="accent2"/>
                    </a:gs>
                    <a:gs pos="100000">
                      <a:schemeClr val="accent1"/>
                    </a:gs>
                  </a:gsLst>
                  <a:lin ang="5400000" scaled="1"/>
                </a:gradFill>
                <a:latin typeface="思源黑体 CN Medium" panose="020B0600000000000000" pitchFamily="34" charset="-122"/>
                <a:ea typeface="思源黑体 CN Medium" panose="020B0600000000000000" pitchFamily="34" charset="-122"/>
              </a:rPr>
              <a:t>物联网中感知环境安全机制</a:t>
            </a:r>
          </a:p>
        </p:txBody>
      </p:sp>
      <p:sp>
        <p:nvSpPr>
          <p:cNvPr id="4" name="PA-椭圆 3">
            <a:extLst>
              <a:ext uri="{FF2B5EF4-FFF2-40B4-BE49-F238E27FC236}">
                <a16:creationId xmlns:a16="http://schemas.microsoft.com/office/drawing/2014/main" id="{F463C885-1493-4714-B699-7E481FBDB684}"/>
              </a:ext>
            </a:extLst>
          </p:cNvPr>
          <p:cNvSpPr/>
          <p:nvPr>
            <p:custDataLst>
              <p:tags r:id="rId2"/>
            </p:custDataLst>
          </p:nvPr>
        </p:nvSpPr>
        <p:spPr>
          <a:xfrm>
            <a:off x="2168354" y="3677555"/>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nvGrpSpPr>
          <p:cNvPr id="10" name="PA-组合 9"/>
          <p:cNvGrpSpPr/>
          <p:nvPr>
            <p:custDataLst>
              <p:tags r:id="rId3"/>
            </p:custDataLst>
          </p:nvPr>
        </p:nvGrpSpPr>
        <p:grpSpPr>
          <a:xfrm>
            <a:off x="3572502" y="535320"/>
            <a:ext cx="694698" cy="694698"/>
            <a:chOff x="3572502" y="535320"/>
            <a:chExt cx="819412" cy="819412"/>
          </a:xfrm>
        </p:grpSpPr>
        <p:sp>
          <p:nvSpPr>
            <p:cNvPr id="7" name="PA-椭圆 6">
              <a:extLst>
                <a:ext uri="{FF2B5EF4-FFF2-40B4-BE49-F238E27FC236}">
                  <a16:creationId xmlns:a16="http://schemas.microsoft.com/office/drawing/2014/main" id="{9E7A7E07-FCE9-40C3-B45B-733D87565DC6}"/>
                </a:ext>
              </a:extLst>
            </p:cNvPr>
            <p:cNvSpPr/>
            <p:nvPr>
              <p:custDataLst>
                <p:tags r:id="rId20"/>
              </p:custDataLst>
            </p:nvPr>
          </p:nvSpPr>
          <p:spPr>
            <a:xfrm>
              <a:off x="3572502" y="535320"/>
              <a:ext cx="819412" cy="81941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11" name="PA-图形 109">
              <a:extLst>
                <a:ext uri="{FF2B5EF4-FFF2-40B4-BE49-F238E27FC236}">
                  <a16:creationId xmlns:a16="http://schemas.microsoft.com/office/drawing/2014/main" id="{46C0F124-C067-4451-AB4D-7EADC0255D76}"/>
                </a:ext>
              </a:extLst>
            </p:cNvPr>
            <p:cNvSpPr/>
            <p:nvPr>
              <p:custDataLst>
                <p:tags r:id="rId21"/>
              </p:custDataLst>
            </p:nvPr>
          </p:nvSpPr>
          <p:spPr>
            <a:xfrm>
              <a:off x="3773315" y="746552"/>
              <a:ext cx="417788" cy="396949"/>
            </a:xfrm>
            <a:custGeom>
              <a:avLst/>
              <a:gdLst>
                <a:gd name="connsiteX0" fmla="*/ 3611545 w 7218066"/>
                <a:gd name="connsiteY0" fmla="*/ 0 h 6858000"/>
                <a:gd name="connsiteX1" fmla="*/ 0 w 7218066"/>
                <a:gd name="connsiteY1" fmla="*/ 3167743 h 6858000"/>
                <a:gd name="connsiteX2" fmla="*/ 1276141 w 7218066"/>
                <a:gd name="connsiteY2" fmla="*/ 5585209 h 6858000"/>
                <a:gd name="connsiteX3" fmla="*/ 972178 w 7218066"/>
                <a:gd name="connsiteY3" fmla="*/ 6859675 h 6858000"/>
                <a:gd name="connsiteX4" fmla="*/ 2904811 w 7218066"/>
                <a:gd name="connsiteY4" fmla="*/ 6275196 h 6858000"/>
                <a:gd name="connsiteX5" fmla="*/ 3611545 w 7218066"/>
                <a:gd name="connsiteY5" fmla="*/ 6337161 h 6858000"/>
                <a:gd name="connsiteX6" fmla="*/ 7223928 w 7218066"/>
                <a:gd name="connsiteY6" fmla="*/ 3167743 h 6858000"/>
                <a:gd name="connsiteX7" fmla="*/ 3611545 w 7218066"/>
                <a:gd name="connsiteY7" fmla="*/ 0 h 6858000"/>
                <a:gd name="connsiteX8" fmla="*/ 3611545 w 7218066"/>
                <a:gd name="connsiteY8" fmla="*/ 0 h 6858000"/>
                <a:gd name="connsiteX9" fmla="*/ 4219471 w 7218066"/>
                <a:gd name="connsiteY9" fmla="*/ 4276411 h 6858000"/>
                <a:gd name="connsiteX10" fmla="*/ 2068286 w 7218066"/>
                <a:gd name="connsiteY10" fmla="*/ 4276411 h 6858000"/>
                <a:gd name="connsiteX11" fmla="*/ 1717431 w 7218066"/>
                <a:gd name="connsiteY11" fmla="*/ 3925556 h 6858000"/>
                <a:gd name="connsiteX12" fmla="*/ 2068286 w 7218066"/>
                <a:gd name="connsiteY12" fmla="*/ 3574701 h 6858000"/>
                <a:gd name="connsiteX13" fmla="*/ 4219471 w 7218066"/>
                <a:gd name="connsiteY13" fmla="*/ 3574701 h 6858000"/>
                <a:gd name="connsiteX14" fmla="*/ 4570326 w 7218066"/>
                <a:gd name="connsiteY14" fmla="*/ 3925556 h 6858000"/>
                <a:gd name="connsiteX15" fmla="*/ 4219471 w 7218066"/>
                <a:gd name="connsiteY15" fmla="*/ 4276411 h 6858000"/>
                <a:gd name="connsiteX16" fmla="*/ 4219471 w 7218066"/>
                <a:gd name="connsiteY16" fmla="*/ 4276411 h 6858000"/>
                <a:gd name="connsiteX17" fmla="*/ 5153968 w 7218066"/>
                <a:gd name="connsiteY17" fmla="*/ 2873829 h 6858000"/>
                <a:gd name="connsiteX18" fmla="*/ 2068286 w 7218066"/>
                <a:gd name="connsiteY18" fmla="*/ 2873829 h 6858000"/>
                <a:gd name="connsiteX19" fmla="*/ 1726642 w 7218066"/>
                <a:gd name="connsiteY19" fmla="*/ 2714730 h 6858000"/>
                <a:gd name="connsiteX20" fmla="*/ 1726642 w 7218066"/>
                <a:gd name="connsiteY20" fmla="*/ 2337917 h 6858000"/>
                <a:gd name="connsiteX21" fmla="*/ 2068286 w 7218066"/>
                <a:gd name="connsiteY21" fmla="*/ 2178818 h 6858000"/>
                <a:gd name="connsiteX22" fmla="*/ 5153968 w 7218066"/>
                <a:gd name="connsiteY22" fmla="*/ 2178818 h 6858000"/>
                <a:gd name="connsiteX23" fmla="*/ 5473003 w 7218066"/>
                <a:gd name="connsiteY23" fmla="*/ 2347965 h 6858000"/>
                <a:gd name="connsiteX24" fmla="*/ 5473003 w 7218066"/>
                <a:gd name="connsiteY24" fmla="*/ 2709706 h 6858000"/>
                <a:gd name="connsiteX25" fmla="*/ 5153968 w 7218066"/>
                <a:gd name="connsiteY25" fmla="*/ 2878853 h 6858000"/>
                <a:gd name="connsiteX26" fmla="*/ 5153968 w 7218066"/>
                <a:gd name="connsiteY26" fmla="*/ 287382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18066" h="6858000">
                  <a:moveTo>
                    <a:pt x="3611545" y="0"/>
                  </a:moveTo>
                  <a:cubicBezTo>
                    <a:pt x="1616947" y="0"/>
                    <a:pt x="0" y="1418492"/>
                    <a:pt x="0" y="3167743"/>
                  </a:cubicBezTo>
                  <a:cubicBezTo>
                    <a:pt x="0" y="4136572"/>
                    <a:pt x="496556" y="5004079"/>
                    <a:pt x="1276141" y="5585209"/>
                  </a:cubicBezTo>
                  <a:cubicBezTo>
                    <a:pt x="1466222" y="5727561"/>
                    <a:pt x="972178" y="6859675"/>
                    <a:pt x="972178" y="6859675"/>
                  </a:cubicBezTo>
                  <a:cubicBezTo>
                    <a:pt x="972178" y="6859675"/>
                    <a:pt x="2771671" y="6252587"/>
                    <a:pt x="2904811" y="6275196"/>
                  </a:cubicBezTo>
                  <a:cubicBezTo>
                    <a:pt x="3137598" y="6316227"/>
                    <a:pt x="3374572" y="6337161"/>
                    <a:pt x="3611545" y="6337161"/>
                  </a:cubicBezTo>
                  <a:cubicBezTo>
                    <a:pt x="5606143" y="6337161"/>
                    <a:pt x="7223928" y="4918669"/>
                    <a:pt x="7223928" y="3167743"/>
                  </a:cubicBezTo>
                  <a:cubicBezTo>
                    <a:pt x="7223091" y="1417655"/>
                    <a:pt x="5606143" y="0"/>
                    <a:pt x="3611545" y="0"/>
                  </a:cubicBezTo>
                  <a:lnTo>
                    <a:pt x="3611545" y="0"/>
                  </a:lnTo>
                  <a:close/>
                  <a:moveTo>
                    <a:pt x="4219471" y="4276411"/>
                  </a:moveTo>
                  <a:lnTo>
                    <a:pt x="2068286" y="4276411"/>
                  </a:lnTo>
                  <a:cubicBezTo>
                    <a:pt x="1874855" y="4276411"/>
                    <a:pt x="1717431" y="4118987"/>
                    <a:pt x="1717431" y="3925556"/>
                  </a:cubicBezTo>
                  <a:cubicBezTo>
                    <a:pt x="1717431" y="3732126"/>
                    <a:pt x="1874855" y="3574701"/>
                    <a:pt x="2068286" y="3574701"/>
                  </a:cubicBezTo>
                  <a:lnTo>
                    <a:pt x="4219471" y="3574701"/>
                  </a:lnTo>
                  <a:cubicBezTo>
                    <a:pt x="4412902" y="3574701"/>
                    <a:pt x="4570326" y="3732126"/>
                    <a:pt x="4570326" y="3925556"/>
                  </a:cubicBezTo>
                  <a:cubicBezTo>
                    <a:pt x="4569489" y="4119824"/>
                    <a:pt x="4412902" y="4276411"/>
                    <a:pt x="4219471" y="4276411"/>
                  </a:cubicBezTo>
                  <a:lnTo>
                    <a:pt x="4219471" y="4276411"/>
                  </a:lnTo>
                  <a:close/>
                  <a:moveTo>
                    <a:pt x="5153968" y="2873829"/>
                  </a:moveTo>
                  <a:lnTo>
                    <a:pt x="2068286" y="2873829"/>
                  </a:lnTo>
                  <a:cubicBezTo>
                    <a:pt x="1933470" y="2891413"/>
                    <a:pt x="1800330" y="2829448"/>
                    <a:pt x="1726642" y="2714730"/>
                  </a:cubicBezTo>
                  <a:cubicBezTo>
                    <a:pt x="1653791" y="2600011"/>
                    <a:pt x="1653791" y="2452635"/>
                    <a:pt x="1726642" y="2337917"/>
                  </a:cubicBezTo>
                  <a:cubicBezTo>
                    <a:pt x="1799492" y="2223198"/>
                    <a:pt x="1932633" y="2161233"/>
                    <a:pt x="2068286" y="2178818"/>
                  </a:cubicBezTo>
                  <a:lnTo>
                    <a:pt x="5153968" y="2178818"/>
                  </a:lnTo>
                  <a:cubicBezTo>
                    <a:pt x="5283759" y="2172119"/>
                    <a:pt x="5406014" y="2237433"/>
                    <a:pt x="5473003" y="2347965"/>
                  </a:cubicBezTo>
                  <a:cubicBezTo>
                    <a:pt x="5539992" y="2459334"/>
                    <a:pt x="5539992" y="2598336"/>
                    <a:pt x="5473003" y="2709706"/>
                  </a:cubicBezTo>
                  <a:cubicBezTo>
                    <a:pt x="5406014" y="2821075"/>
                    <a:pt x="5283759" y="2886389"/>
                    <a:pt x="5153968" y="2878853"/>
                  </a:cubicBezTo>
                  <a:lnTo>
                    <a:pt x="5153968" y="2873829"/>
                  </a:lnTo>
                  <a:close/>
                </a:path>
              </a:pathLst>
            </a:custGeom>
            <a:gradFill>
              <a:gsLst>
                <a:gs pos="0">
                  <a:schemeClr val="accent2"/>
                </a:gs>
                <a:gs pos="100000">
                  <a:schemeClr val="accent1"/>
                </a:gs>
              </a:gsLst>
              <a:lin ang="5400000" scaled="0"/>
            </a:grad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grpSp>
        <p:nvGrpSpPr>
          <p:cNvPr id="41" name="PA-组合 40">
            <a:extLst>
              <a:ext uri="{FF2B5EF4-FFF2-40B4-BE49-F238E27FC236}">
                <a16:creationId xmlns:a16="http://schemas.microsoft.com/office/drawing/2014/main" id="{BCFB2759-98ED-45B4-8B6C-C513914A8216}"/>
              </a:ext>
            </a:extLst>
          </p:cNvPr>
          <p:cNvGrpSpPr/>
          <p:nvPr>
            <p:custDataLst>
              <p:tags r:id="rId4"/>
            </p:custDataLst>
          </p:nvPr>
        </p:nvGrpSpPr>
        <p:grpSpPr>
          <a:xfrm>
            <a:off x="903558" y="1470939"/>
            <a:ext cx="518841" cy="518841"/>
            <a:chOff x="2109147" y="4828569"/>
            <a:chExt cx="600254" cy="600254"/>
          </a:xfrm>
        </p:grpSpPr>
        <p:sp>
          <p:nvSpPr>
            <p:cNvPr id="9" name="PA-椭圆 8">
              <a:extLst>
                <a:ext uri="{FF2B5EF4-FFF2-40B4-BE49-F238E27FC236}">
                  <a16:creationId xmlns:a16="http://schemas.microsoft.com/office/drawing/2014/main" id="{8BBB47FB-99D8-41F3-B0C2-BEE1532B4F48}"/>
                </a:ext>
              </a:extLst>
            </p:cNvPr>
            <p:cNvSpPr/>
            <p:nvPr>
              <p:custDataLst>
                <p:tags r:id="rId17"/>
              </p:custDataLst>
            </p:nvPr>
          </p:nvSpPr>
          <p:spPr>
            <a:xfrm>
              <a:off x="2109147" y="4828569"/>
              <a:ext cx="600254" cy="600254"/>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nvGrpSpPr>
            <p:cNvPr id="12" name="图形 113">
              <a:extLst>
                <a:ext uri="{FF2B5EF4-FFF2-40B4-BE49-F238E27FC236}">
                  <a16:creationId xmlns:a16="http://schemas.microsoft.com/office/drawing/2014/main" id="{AECFFDF8-2AE7-4053-9870-DEA9569A91E8}"/>
                </a:ext>
              </a:extLst>
            </p:cNvPr>
            <p:cNvGrpSpPr/>
            <p:nvPr/>
          </p:nvGrpSpPr>
          <p:grpSpPr>
            <a:xfrm>
              <a:off x="2261421" y="5017158"/>
              <a:ext cx="295703" cy="222716"/>
              <a:chOff x="2566987" y="766762"/>
              <a:chExt cx="7058025" cy="5315887"/>
            </a:xfrm>
            <a:gradFill>
              <a:gsLst>
                <a:gs pos="0">
                  <a:schemeClr val="accent2"/>
                </a:gs>
                <a:gs pos="100000">
                  <a:schemeClr val="accent1"/>
                </a:gs>
              </a:gsLst>
              <a:lin ang="5400000" scaled="0"/>
            </a:gradFill>
          </p:grpSpPr>
          <p:sp>
            <p:nvSpPr>
              <p:cNvPr id="13" name="PA-任意多边形: 形状 12">
                <a:extLst>
                  <a:ext uri="{FF2B5EF4-FFF2-40B4-BE49-F238E27FC236}">
                    <a16:creationId xmlns:a16="http://schemas.microsoft.com/office/drawing/2014/main" id="{3478F1C2-2797-49E1-9BC3-4250C9DE4A59}"/>
                  </a:ext>
                </a:extLst>
              </p:cNvPr>
              <p:cNvSpPr/>
              <p:nvPr>
                <p:custDataLst>
                  <p:tags r:id="rId18"/>
                </p:custDataLst>
              </p:nvPr>
            </p:nvSpPr>
            <p:spPr>
              <a:xfrm>
                <a:off x="2566987" y="766762"/>
                <a:ext cx="7058025" cy="2943225"/>
              </a:xfrm>
              <a:custGeom>
                <a:avLst/>
                <a:gdLst>
                  <a:gd name="connsiteX0" fmla="*/ 3510915 w 7058025"/>
                  <a:gd name="connsiteY0" fmla="*/ 2944178 h 2943225"/>
                  <a:gd name="connsiteX1" fmla="*/ 6987540 w 7058025"/>
                  <a:gd name="connsiteY1" fmla="*/ 496253 h 2943225"/>
                  <a:gd name="connsiteX2" fmla="*/ 7058025 w 7058025"/>
                  <a:gd name="connsiteY2" fmla="*/ 461010 h 2943225"/>
                  <a:gd name="connsiteX3" fmla="*/ 6384608 w 7058025"/>
                  <a:gd name="connsiteY3" fmla="*/ 0 h 2943225"/>
                  <a:gd name="connsiteX4" fmla="*/ 709613 w 7058025"/>
                  <a:gd name="connsiteY4" fmla="*/ 0 h 2943225"/>
                  <a:gd name="connsiteX5" fmla="*/ 0 w 7058025"/>
                  <a:gd name="connsiteY5" fmla="*/ 709613 h 2943225"/>
                  <a:gd name="connsiteX6" fmla="*/ 0 w 7058025"/>
                  <a:gd name="connsiteY6" fmla="*/ 744855 h 2943225"/>
                  <a:gd name="connsiteX7" fmla="*/ 3510915 w 7058025"/>
                  <a:gd name="connsiteY7" fmla="*/ 2944178 h 294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58025" h="2943225">
                    <a:moveTo>
                      <a:pt x="3510915" y="2944178"/>
                    </a:moveTo>
                    <a:lnTo>
                      <a:pt x="6987540" y="496253"/>
                    </a:lnTo>
                    <a:cubicBezTo>
                      <a:pt x="7022783" y="496253"/>
                      <a:pt x="7022783" y="496253"/>
                      <a:pt x="7058025" y="461010"/>
                    </a:cubicBezTo>
                    <a:cubicBezTo>
                      <a:pt x="6951345" y="212408"/>
                      <a:pt x="6703695" y="0"/>
                      <a:pt x="6384608" y="0"/>
                    </a:cubicBezTo>
                    <a:lnTo>
                      <a:pt x="709613" y="0"/>
                    </a:lnTo>
                    <a:cubicBezTo>
                      <a:pt x="319088" y="0"/>
                      <a:pt x="0" y="319088"/>
                      <a:pt x="0" y="709613"/>
                    </a:cubicBezTo>
                    <a:lnTo>
                      <a:pt x="0" y="744855"/>
                    </a:lnTo>
                    <a:lnTo>
                      <a:pt x="3510915" y="2944178"/>
                    </a:lnTo>
                    <a:close/>
                  </a:path>
                </a:pathLst>
              </a:custGeom>
              <a:grp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14" name="PA-任意多边形: 形状 13">
                <a:extLst>
                  <a:ext uri="{FF2B5EF4-FFF2-40B4-BE49-F238E27FC236}">
                    <a16:creationId xmlns:a16="http://schemas.microsoft.com/office/drawing/2014/main" id="{DEB7576B-2B61-4579-9F45-B25105A9E17E}"/>
                  </a:ext>
                </a:extLst>
              </p:cNvPr>
              <p:cNvSpPr/>
              <p:nvPr>
                <p:custDataLst>
                  <p:tags r:id="rId19"/>
                </p:custDataLst>
              </p:nvPr>
            </p:nvSpPr>
            <p:spPr>
              <a:xfrm>
                <a:off x="2566987" y="1763617"/>
                <a:ext cx="7058025" cy="4319032"/>
              </a:xfrm>
              <a:custGeom>
                <a:avLst/>
                <a:gdLst>
                  <a:gd name="connsiteX0" fmla="*/ 3724275 w 7058025"/>
                  <a:gd name="connsiteY0" fmla="*/ 2375535 h 4038600"/>
                  <a:gd name="connsiteX1" fmla="*/ 3724275 w 7058025"/>
                  <a:gd name="connsiteY1" fmla="*/ 2375535 h 4038600"/>
                  <a:gd name="connsiteX2" fmla="*/ 3653790 w 7058025"/>
                  <a:gd name="connsiteY2" fmla="*/ 2410778 h 4038600"/>
                  <a:gd name="connsiteX3" fmla="*/ 3511868 w 7058025"/>
                  <a:gd name="connsiteY3" fmla="*/ 2410778 h 4038600"/>
                  <a:gd name="connsiteX4" fmla="*/ 3369945 w 7058025"/>
                  <a:gd name="connsiteY4" fmla="*/ 2375535 h 4038600"/>
                  <a:gd name="connsiteX5" fmla="*/ 3333750 w 7058025"/>
                  <a:gd name="connsiteY5" fmla="*/ 2375535 h 4038600"/>
                  <a:gd name="connsiteX6" fmla="*/ 0 w 7058025"/>
                  <a:gd name="connsiteY6" fmla="*/ 319088 h 4038600"/>
                  <a:gd name="connsiteX7" fmla="*/ 0 w 7058025"/>
                  <a:gd name="connsiteY7" fmla="*/ 3333750 h 4038600"/>
                  <a:gd name="connsiteX8" fmla="*/ 709613 w 7058025"/>
                  <a:gd name="connsiteY8" fmla="*/ 4043362 h 4038600"/>
                  <a:gd name="connsiteX9" fmla="*/ 6349365 w 7058025"/>
                  <a:gd name="connsiteY9" fmla="*/ 4043362 h 4038600"/>
                  <a:gd name="connsiteX10" fmla="*/ 7058978 w 7058025"/>
                  <a:gd name="connsiteY10" fmla="*/ 3333750 h 4038600"/>
                  <a:gd name="connsiteX11" fmla="*/ 7058978 w 7058025"/>
                  <a:gd name="connsiteY11" fmla="*/ 0 h 4038600"/>
                  <a:gd name="connsiteX12" fmla="*/ 3724275 w 7058025"/>
                  <a:gd name="connsiteY12" fmla="*/ 2375535 h 403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058025" h="4038600">
                    <a:moveTo>
                      <a:pt x="3724275" y="2375535"/>
                    </a:moveTo>
                    <a:cubicBezTo>
                      <a:pt x="3724275" y="2375535"/>
                      <a:pt x="3689033" y="2375535"/>
                      <a:pt x="3724275" y="2375535"/>
                    </a:cubicBezTo>
                    <a:cubicBezTo>
                      <a:pt x="3689033" y="2410778"/>
                      <a:pt x="3653790" y="2410778"/>
                      <a:pt x="3653790" y="2410778"/>
                    </a:cubicBezTo>
                    <a:lnTo>
                      <a:pt x="3511868" y="2410778"/>
                    </a:lnTo>
                    <a:cubicBezTo>
                      <a:pt x="3476625" y="2410778"/>
                      <a:pt x="3405188" y="2410778"/>
                      <a:pt x="3369945" y="2375535"/>
                    </a:cubicBezTo>
                    <a:lnTo>
                      <a:pt x="3333750" y="2375535"/>
                    </a:lnTo>
                    <a:lnTo>
                      <a:pt x="0" y="319088"/>
                    </a:lnTo>
                    <a:lnTo>
                      <a:pt x="0" y="3333750"/>
                    </a:lnTo>
                    <a:cubicBezTo>
                      <a:pt x="0" y="3724275"/>
                      <a:pt x="319088" y="4043362"/>
                      <a:pt x="709613" y="4043362"/>
                    </a:cubicBezTo>
                    <a:lnTo>
                      <a:pt x="6349365" y="4043362"/>
                    </a:lnTo>
                    <a:cubicBezTo>
                      <a:pt x="6739890" y="4043362"/>
                      <a:pt x="7058978" y="3724275"/>
                      <a:pt x="7058978" y="3333750"/>
                    </a:cubicBezTo>
                    <a:lnTo>
                      <a:pt x="7058978" y="0"/>
                    </a:lnTo>
                    <a:lnTo>
                      <a:pt x="3724275" y="2375535"/>
                    </a:lnTo>
                    <a:close/>
                  </a:path>
                </a:pathLst>
              </a:custGeom>
              <a:grp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grpSp>
      <p:grpSp>
        <p:nvGrpSpPr>
          <p:cNvPr id="18" name="组合 17"/>
          <p:cNvGrpSpPr/>
          <p:nvPr/>
        </p:nvGrpSpPr>
        <p:grpSpPr>
          <a:xfrm>
            <a:off x="7644350" y="512030"/>
            <a:ext cx="438630" cy="438632"/>
            <a:chOff x="7644350" y="512030"/>
            <a:chExt cx="438630" cy="438632"/>
          </a:xfrm>
        </p:grpSpPr>
        <p:sp>
          <p:nvSpPr>
            <p:cNvPr id="17" name="椭圆 16">
              <a:extLst>
                <a:ext uri="{FF2B5EF4-FFF2-40B4-BE49-F238E27FC236}">
                  <a16:creationId xmlns:a16="http://schemas.microsoft.com/office/drawing/2014/main" id="{32B706CC-9E66-4046-9435-117C7CFDFF2C}"/>
                </a:ext>
              </a:extLst>
            </p:cNvPr>
            <p:cNvSpPr/>
            <p:nvPr/>
          </p:nvSpPr>
          <p:spPr>
            <a:xfrm flipH="1">
              <a:off x="7644350" y="512030"/>
              <a:ext cx="438630" cy="43863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21" name="PA-图形 111">
              <a:extLst>
                <a:ext uri="{FF2B5EF4-FFF2-40B4-BE49-F238E27FC236}">
                  <a16:creationId xmlns:a16="http://schemas.microsoft.com/office/drawing/2014/main" id="{19CF2881-4D48-43F5-A69C-D1AAFBCA4ADB}"/>
                </a:ext>
              </a:extLst>
            </p:cNvPr>
            <p:cNvSpPr/>
            <p:nvPr>
              <p:custDataLst>
                <p:tags r:id="rId16"/>
              </p:custDataLst>
            </p:nvPr>
          </p:nvSpPr>
          <p:spPr>
            <a:xfrm rot="5400000" flipV="1">
              <a:off x="7756749" y="624429"/>
              <a:ext cx="213831" cy="213831"/>
            </a:xfrm>
            <a:custGeom>
              <a:avLst/>
              <a:gdLst>
                <a:gd name="connsiteX0" fmla="*/ 5814060 w 6810375"/>
                <a:gd name="connsiteY0" fmla="*/ 4010025 h 6810375"/>
                <a:gd name="connsiteX1" fmla="*/ 5729288 w 6810375"/>
                <a:gd name="connsiteY1" fmla="*/ 4013835 h 6810375"/>
                <a:gd name="connsiteX2" fmla="*/ 5297805 w 6810375"/>
                <a:gd name="connsiteY2" fmla="*/ 3089910 h 6810375"/>
                <a:gd name="connsiteX3" fmla="*/ 5914073 w 6810375"/>
                <a:gd name="connsiteY3" fmla="*/ 1754505 h 6810375"/>
                <a:gd name="connsiteX4" fmla="*/ 4159568 w 6810375"/>
                <a:gd name="connsiteY4" fmla="*/ 0 h 6810375"/>
                <a:gd name="connsiteX5" fmla="*/ 2406015 w 6810375"/>
                <a:gd name="connsiteY5" fmla="*/ 1754505 h 6810375"/>
                <a:gd name="connsiteX6" fmla="*/ 2709863 w 6810375"/>
                <a:gd name="connsiteY6" fmla="*/ 2740343 h 6810375"/>
                <a:gd name="connsiteX7" fmla="*/ 1472565 w 6810375"/>
                <a:gd name="connsiteY7" fmla="*/ 4441508 h 6810375"/>
                <a:gd name="connsiteX8" fmla="*/ 1203008 w 6810375"/>
                <a:gd name="connsiteY8" fmla="*/ 4411028 h 6810375"/>
                <a:gd name="connsiteX9" fmla="*/ 0 w 6810375"/>
                <a:gd name="connsiteY9" fmla="*/ 5613083 h 6810375"/>
                <a:gd name="connsiteX10" fmla="*/ 1203008 w 6810375"/>
                <a:gd name="connsiteY10" fmla="*/ 6816090 h 6810375"/>
                <a:gd name="connsiteX11" fmla="*/ 2406015 w 6810375"/>
                <a:gd name="connsiteY11" fmla="*/ 5613083 h 6810375"/>
                <a:gd name="connsiteX12" fmla="*/ 1985010 w 6810375"/>
                <a:gd name="connsiteY12" fmla="*/ 4698683 h 6810375"/>
                <a:gd name="connsiteX13" fmla="*/ 3093720 w 6810375"/>
                <a:gd name="connsiteY13" fmla="*/ 3146108 h 6810375"/>
                <a:gd name="connsiteX14" fmla="*/ 4159568 w 6810375"/>
                <a:gd name="connsiteY14" fmla="*/ 3507105 h 6810375"/>
                <a:gd name="connsiteX15" fmla="*/ 4829175 w 6810375"/>
                <a:gd name="connsiteY15" fmla="*/ 3374708 h 6810375"/>
                <a:gd name="connsiteX16" fmla="*/ 5216843 w 6810375"/>
                <a:gd name="connsiteY16" fmla="*/ 4205288 h 6810375"/>
                <a:gd name="connsiteX17" fmla="*/ 4811078 w 6810375"/>
                <a:gd name="connsiteY17" fmla="*/ 5011103 h 6810375"/>
                <a:gd name="connsiteX18" fmla="*/ 5813108 w 6810375"/>
                <a:gd name="connsiteY18" fmla="*/ 6013133 h 6810375"/>
                <a:gd name="connsiteX19" fmla="*/ 6815138 w 6810375"/>
                <a:gd name="connsiteY19" fmla="*/ 5011103 h 6810375"/>
                <a:gd name="connsiteX20" fmla="*/ 5814060 w 6810375"/>
                <a:gd name="connsiteY20" fmla="*/ 4010025 h 6810375"/>
                <a:gd name="connsiteX21" fmla="*/ 5814060 w 6810375"/>
                <a:gd name="connsiteY21" fmla="*/ 4010025 h 681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810375" h="6810375">
                  <a:moveTo>
                    <a:pt x="5814060" y="4010025"/>
                  </a:moveTo>
                  <a:cubicBezTo>
                    <a:pt x="5785485" y="4010025"/>
                    <a:pt x="5756910" y="4010978"/>
                    <a:pt x="5729288" y="4013835"/>
                  </a:cubicBezTo>
                  <a:lnTo>
                    <a:pt x="5297805" y="3089910"/>
                  </a:lnTo>
                  <a:cubicBezTo>
                    <a:pt x="5674995" y="2767965"/>
                    <a:pt x="5914073" y="2289810"/>
                    <a:pt x="5914073" y="1754505"/>
                  </a:cubicBezTo>
                  <a:cubicBezTo>
                    <a:pt x="5914073" y="785813"/>
                    <a:pt x="5129213" y="0"/>
                    <a:pt x="4159568" y="0"/>
                  </a:cubicBezTo>
                  <a:cubicBezTo>
                    <a:pt x="3190875" y="0"/>
                    <a:pt x="2406015" y="785813"/>
                    <a:pt x="2406015" y="1754505"/>
                  </a:cubicBezTo>
                  <a:cubicBezTo>
                    <a:pt x="2406015" y="2120265"/>
                    <a:pt x="2518410" y="2459355"/>
                    <a:pt x="2709863" y="2740343"/>
                  </a:cubicBezTo>
                  <a:lnTo>
                    <a:pt x="1472565" y="4441508"/>
                  </a:lnTo>
                  <a:cubicBezTo>
                    <a:pt x="1385888" y="4421505"/>
                    <a:pt x="1295400" y="4411028"/>
                    <a:pt x="1203008" y="4411028"/>
                  </a:cubicBezTo>
                  <a:cubicBezTo>
                    <a:pt x="538163" y="4411028"/>
                    <a:pt x="0" y="4949190"/>
                    <a:pt x="0" y="5613083"/>
                  </a:cubicBezTo>
                  <a:cubicBezTo>
                    <a:pt x="0" y="6276975"/>
                    <a:pt x="538163" y="6816090"/>
                    <a:pt x="1203008" y="6816090"/>
                  </a:cubicBezTo>
                  <a:cubicBezTo>
                    <a:pt x="1867853" y="6816090"/>
                    <a:pt x="2406015" y="6277928"/>
                    <a:pt x="2406015" y="5613083"/>
                  </a:cubicBezTo>
                  <a:cubicBezTo>
                    <a:pt x="2406015" y="5247323"/>
                    <a:pt x="2242185" y="4919663"/>
                    <a:pt x="1985010" y="4698683"/>
                  </a:cubicBezTo>
                  <a:lnTo>
                    <a:pt x="3093720" y="3146108"/>
                  </a:lnTo>
                  <a:cubicBezTo>
                    <a:pt x="3388995" y="3372803"/>
                    <a:pt x="3758565" y="3507105"/>
                    <a:pt x="4159568" y="3507105"/>
                  </a:cubicBezTo>
                  <a:cubicBezTo>
                    <a:pt x="4396740" y="3507105"/>
                    <a:pt x="4623435" y="3459480"/>
                    <a:pt x="4829175" y="3374708"/>
                  </a:cubicBezTo>
                  <a:lnTo>
                    <a:pt x="5216843" y="4205288"/>
                  </a:lnTo>
                  <a:cubicBezTo>
                    <a:pt x="4970145" y="4388168"/>
                    <a:pt x="4811078" y="4680585"/>
                    <a:pt x="4811078" y="5011103"/>
                  </a:cubicBezTo>
                  <a:cubicBezTo>
                    <a:pt x="4811078" y="5564505"/>
                    <a:pt x="5259705" y="6013133"/>
                    <a:pt x="5813108" y="6013133"/>
                  </a:cubicBezTo>
                  <a:cubicBezTo>
                    <a:pt x="6366510" y="6013133"/>
                    <a:pt x="6815138" y="5564505"/>
                    <a:pt x="6815138" y="5011103"/>
                  </a:cubicBezTo>
                  <a:cubicBezTo>
                    <a:pt x="6816090" y="4458653"/>
                    <a:pt x="6367463" y="4010025"/>
                    <a:pt x="5814060" y="4010025"/>
                  </a:cubicBezTo>
                  <a:lnTo>
                    <a:pt x="5814060" y="4010025"/>
                  </a:lnTo>
                  <a:close/>
                </a:path>
              </a:pathLst>
            </a:custGeom>
            <a:gradFill>
              <a:gsLst>
                <a:gs pos="0">
                  <a:schemeClr val="accent2"/>
                </a:gs>
                <a:gs pos="100000">
                  <a:schemeClr val="accent1"/>
                </a:gs>
              </a:gsLst>
              <a:lin ang="5400000" scaled="0"/>
            </a:grad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grpSp>
        <p:nvGrpSpPr>
          <p:cNvPr id="8" name="PA-组合 7"/>
          <p:cNvGrpSpPr/>
          <p:nvPr>
            <p:custDataLst>
              <p:tags r:id="rId5"/>
            </p:custDataLst>
          </p:nvPr>
        </p:nvGrpSpPr>
        <p:grpSpPr>
          <a:xfrm>
            <a:off x="10309123" y="1342521"/>
            <a:ext cx="494286" cy="494286"/>
            <a:chOff x="10122177" y="1155575"/>
            <a:chExt cx="868178" cy="868178"/>
          </a:xfrm>
        </p:grpSpPr>
        <p:sp>
          <p:nvSpPr>
            <p:cNvPr id="19" name="PA-椭圆 18">
              <a:extLst>
                <a:ext uri="{FF2B5EF4-FFF2-40B4-BE49-F238E27FC236}">
                  <a16:creationId xmlns:a16="http://schemas.microsoft.com/office/drawing/2014/main" id="{F5A058AB-EB5A-4285-80CE-0F63B18C157C}"/>
                </a:ext>
              </a:extLst>
            </p:cNvPr>
            <p:cNvSpPr/>
            <p:nvPr>
              <p:custDataLst>
                <p:tags r:id="rId12"/>
              </p:custDataLst>
            </p:nvPr>
          </p:nvSpPr>
          <p:spPr>
            <a:xfrm flipH="1">
              <a:off x="10122177" y="1155575"/>
              <a:ext cx="868178" cy="86817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nvGrpSpPr>
            <p:cNvPr id="23" name="图形 130">
              <a:extLst>
                <a:ext uri="{FF2B5EF4-FFF2-40B4-BE49-F238E27FC236}">
                  <a16:creationId xmlns:a16="http://schemas.microsoft.com/office/drawing/2014/main" id="{71EC138A-C5C2-4D8D-A5F6-3864710D3594}"/>
                </a:ext>
              </a:extLst>
            </p:cNvPr>
            <p:cNvGrpSpPr/>
            <p:nvPr/>
          </p:nvGrpSpPr>
          <p:grpSpPr>
            <a:xfrm>
              <a:off x="10293548" y="1380483"/>
              <a:ext cx="525437" cy="418363"/>
              <a:chOff x="2566987" y="619125"/>
              <a:chExt cx="7058025" cy="5619750"/>
            </a:xfrm>
            <a:gradFill>
              <a:gsLst>
                <a:gs pos="0">
                  <a:schemeClr val="accent2"/>
                </a:gs>
                <a:gs pos="100000">
                  <a:schemeClr val="accent1"/>
                </a:gs>
              </a:gsLst>
              <a:lin ang="5400000" scaled="0"/>
            </a:gradFill>
          </p:grpSpPr>
          <p:sp>
            <p:nvSpPr>
              <p:cNvPr id="24" name="PA-任意多边形: 形状 23">
                <a:extLst>
                  <a:ext uri="{FF2B5EF4-FFF2-40B4-BE49-F238E27FC236}">
                    <a16:creationId xmlns:a16="http://schemas.microsoft.com/office/drawing/2014/main" id="{5C08B66C-3C76-4EA0-AA6A-5F6476E6D2F8}"/>
                  </a:ext>
                </a:extLst>
              </p:cNvPr>
              <p:cNvSpPr/>
              <p:nvPr>
                <p:custDataLst>
                  <p:tags r:id="rId13"/>
                </p:custDataLst>
              </p:nvPr>
            </p:nvSpPr>
            <p:spPr>
              <a:xfrm>
                <a:off x="3480419" y="1799455"/>
                <a:ext cx="990600" cy="3257550"/>
              </a:xfrm>
              <a:custGeom>
                <a:avLst/>
                <a:gdLst>
                  <a:gd name="connsiteX0" fmla="*/ 995378 w 990600"/>
                  <a:gd name="connsiteY0" fmla="*/ 194127 h 3257550"/>
                  <a:gd name="connsiteX1" fmla="*/ 858218 w 990600"/>
                  <a:gd name="connsiteY1" fmla="*/ 43632 h 3257550"/>
                  <a:gd name="connsiteX2" fmla="*/ 641048 w 990600"/>
                  <a:gd name="connsiteY2" fmla="*/ 3627 h 3257550"/>
                  <a:gd name="connsiteX3" fmla="*/ 490553 w 990600"/>
                  <a:gd name="connsiteY3" fmla="*/ 96972 h 3257550"/>
                  <a:gd name="connsiteX4" fmla="*/ 16 w 990600"/>
                  <a:gd name="connsiteY4" fmla="*/ 1620020 h 3257550"/>
                  <a:gd name="connsiteX5" fmla="*/ 490553 w 990600"/>
                  <a:gd name="connsiteY5" fmla="*/ 3142115 h 3257550"/>
                  <a:gd name="connsiteX6" fmla="*/ 701056 w 990600"/>
                  <a:gd name="connsiteY6" fmla="*/ 3260225 h 3257550"/>
                  <a:gd name="connsiteX7" fmla="*/ 978233 w 990600"/>
                  <a:gd name="connsiteY7" fmla="*/ 3103062 h 3257550"/>
                  <a:gd name="connsiteX8" fmla="*/ 956326 w 990600"/>
                  <a:gd name="connsiteY8" fmla="*/ 2872557 h 3257550"/>
                  <a:gd name="connsiteX9" fmla="*/ 552466 w 990600"/>
                  <a:gd name="connsiteY9" fmla="*/ 1618115 h 3257550"/>
                  <a:gd name="connsiteX10" fmla="*/ 956326 w 990600"/>
                  <a:gd name="connsiteY10" fmla="*/ 363672 h 3257550"/>
                  <a:gd name="connsiteX11" fmla="*/ 995378 w 990600"/>
                  <a:gd name="connsiteY11" fmla="*/ 194127 h 3257550"/>
                  <a:gd name="connsiteX12" fmla="*/ 995378 w 990600"/>
                  <a:gd name="connsiteY12" fmla="*/ 194127 h 325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600" h="3257550">
                    <a:moveTo>
                      <a:pt x="995378" y="194127"/>
                    </a:moveTo>
                    <a:cubicBezTo>
                      <a:pt x="986806" y="134120"/>
                      <a:pt x="906796" y="78875"/>
                      <a:pt x="858218" y="43632"/>
                    </a:cubicBezTo>
                    <a:cubicBezTo>
                      <a:pt x="809641" y="8390"/>
                      <a:pt x="702961" y="-7803"/>
                      <a:pt x="641048" y="3627"/>
                    </a:cubicBezTo>
                    <a:cubicBezTo>
                      <a:pt x="579136" y="15057"/>
                      <a:pt x="525796" y="48395"/>
                      <a:pt x="490553" y="96972"/>
                    </a:cubicBezTo>
                    <a:cubicBezTo>
                      <a:pt x="170513" y="540837"/>
                      <a:pt x="-1889" y="1073285"/>
                      <a:pt x="16" y="1620020"/>
                    </a:cubicBezTo>
                    <a:cubicBezTo>
                      <a:pt x="16" y="2168660"/>
                      <a:pt x="170513" y="2696345"/>
                      <a:pt x="490553" y="3142115"/>
                    </a:cubicBezTo>
                    <a:cubicBezTo>
                      <a:pt x="539131" y="3208790"/>
                      <a:pt x="619141" y="3266892"/>
                      <a:pt x="701056" y="3260225"/>
                    </a:cubicBezTo>
                    <a:cubicBezTo>
                      <a:pt x="782971" y="3253557"/>
                      <a:pt x="944896" y="3178310"/>
                      <a:pt x="978233" y="3103062"/>
                    </a:cubicBezTo>
                    <a:cubicBezTo>
                      <a:pt x="1011571" y="3027815"/>
                      <a:pt x="1002998" y="2941137"/>
                      <a:pt x="956326" y="2872557"/>
                    </a:cubicBezTo>
                    <a:cubicBezTo>
                      <a:pt x="691531" y="2507750"/>
                      <a:pt x="550561" y="2068647"/>
                      <a:pt x="552466" y="1618115"/>
                    </a:cubicBezTo>
                    <a:cubicBezTo>
                      <a:pt x="552466" y="1167582"/>
                      <a:pt x="692483" y="735147"/>
                      <a:pt x="956326" y="363672"/>
                    </a:cubicBezTo>
                    <a:cubicBezTo>
                      <a:pt x="990616" y="316047"/>
                      <a:pt x="1003951" y="254135"/>
                      <a:pt x="995378" y="194127"/>
                    </a:cubicBezTo>
                    <a:lnTo>
                      <a:pt x="995378" y="194127"/>
                    </a:lnTo>
                    <a:close/>
                  </a:path>
                </a:pathLst>
              </a:custGeom>
              <a:grp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25" name="PA-任意多边形: 形状 24">
                <a:extLst>
                  <a:ext uri="{FF2B5EF4-FFF2-40B4-BE49-F238E27FC236}">
                    <a16:creationId xmlns:a16="http://schemas.microsoft.com/office/drawing/2014/main" id="{41F1086C-F50A-47AD-A284-83D2E7B9D4ED}"/>
                  </a:ext>
                </a:extLst>
              </p:cNvPr>
              <p:cNvSpPr/>
              <p:nvPr>
                <p:custDataLst>
                  <p:tags r:id="rId14"/>
                </p:custDataLst>
              </p:nvPr>
            </p:nvSpPr>
            <p:spPr>
              <a:xfrm>
                <a:off x="2566987" y="632501"/>
                <a:ext cx="6143625" cy="5591175"/>
              </a:xfrm>
              <a:custGeom>
                <a:avLst/>
                <a:gdLst>
                  <a:gd name="connsiteX0" fmla="*/ 552450 w 6143625"/>
                  <a:gd name="connsiteY0" fmla="*/ 2797452 h 5591175"/>
                  <a:gd name="connsiteX1" fmla="*/ 1455420 w 6143625"/>
                  <a:gd name="connsiteY1" fmla="*/ 404772 h 5591175"/>
                  <a:gd name="connsiteX2" fmla="*/ 1500188 w 6143625"/>
                  <a:gd name="connsiteY2" fmla="*/ 178077 h 5591175"/>
                  <a:gd name="connsiteX3" fmla="*/ 1236345 w 6143625"/>
                  <a:gd name="connsiteY3" fmla="*/ 2817 h 5591175"/>
                  <a:gd name="connsiteX4" fmla="*/ 1016318 w 6143625"/>
                  <a:gd name="connsiteY4" fmla="*/ 100924 h 5591175"/>
                  <a:gd name="connsiteX5" fmla="*/ 0 w 6143625"/>
                  <a:gd name="connsiteY5" fmla="*/ 2797452 h 5591175"/>
                  <a:gd name="connsiteX6" fmla="*/ 1019175 w 6143625"/>
                  <a:gd name="connsiteY6" fmla="*/ 5495885 h 5591175"/>
                  <a:gd name="connsiteX7" fmla="*/ 1239203 w 6143625"/>
                  <a:gd name="connsiteY7" fmla="*/ 5593992 h 5591175"/>
                  <a:gd name="connsiteX8" fmla="*/ 1503045 w 6143625"/>
                  <a:gd name="connsiteY8" fmla="*/ 5418732 h 5591175"/>
                  <a:gd name="connsiteX9" fmla="*/ 1456373 w 6143625"/>
                  <a:gd name="connsiteY9" fmla="*/ 5192037 h 5591175"/>
                  <a:gd name="connsiteX10" fmla="*/ 552450 w 6143625"/>
                  <a:gd name="connsiteY10" fmla="*/ 2797452 h 5591175"/>
                  <a:gd name="connsiteX11" fmla="*/ 552450 w 6143625"/>
                  <a:gd name="connsiteY11" fmla="*/ 2797452 h 5591175"/>
                  <a:gd name="connsiteX12" fmla="*/ 5149215 w 6143625"/>
                  <a:gd name="connsiteY12" fmla="*/ 1369654 h 5591175"/>
                  <a:gd name="connsiteX13" fmla="*/ 5189220 w 6143625"/>
                  <a:gd name="connsiteY13" fmla="*/ 1540152 h 5591175"/>
                  <a:gd name="connsiteX14" fmla="*/ 5593080 w 6143625"/>
                  <a:gd name="connsiteY14" fmla="*/ 2794594 h 5591175"/>
                  <a:gd name="connsiteX15" fmla="*/ 5189220 w 6143625"/>
                  <a:gd name="connsiteY15" fmla="*/ 4049037 h 5591175"/>
                  <a:gd name="connsiteX16" fmla="*/ 5167313 w 6143625"/>
                  <a:gd name="connsiteY16" fmla="*/ 4279542 h 5591175"/>
                  <a:gd name="connsiteX17" fmla="*/ 5444490 w 6143625"/>
                  <a:gd name="connsiteY17" fmla="*/ 4436704 h 5591175"/>
                  <a:gd name="connsiteX18" fmla="*/ 5654993 w 6143625"/>
                  <a:gd name="connsiteY18" fmla="*/ 4319547 h 5591175"/>
                  <a:gd name="connsiteX19" fmla="*/ 6145530 w 6143625"/>
                  <a:gd name="connsiteY19" fmla="*/ 2796499 h 5591175"/>
                  <a:gd name="connsiteX20" fmla="*/ 5654993 w 6143625"/>
                  <a:gd name="connsiteY20" fmla="*/ 1274404 h 5591175"/>
                  <a:gd name="connsiteX21" fmla="*/ 5504498 w 6143625"/>
                  <a:gd name="connsiteY21" fmla="*/ 1181059 h 5591175"/>
                  <a:gd name="connsiteX22" fmla="*/ 5287328 w 6143625"/>
                  <a:gd name="connsiteY22" fmla="*/ 1221064 h 5591175"/>
                  <a:gd name="connsiteX23" fmla="*/ 5149215 w 6143625"/>
                  <a:gd name="connsiteY23" fmla="*/ 1369654 h 5591175"/>
                  <a:gd name="connsiteX24" fmla="*/ 5149215 w 6143625"/>
                  <a:gd name="connsiteY24" fmla="*/ 1369654 h 559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143625" h="5591175">
                    <a:moveTo>
                      <a:pt x="552450" y="2797452"/>
                    </a:moveTo>
                    <a:cubicBezTo>
                      <a:pt x="552450" y="1918294"/>
                      <a:pt x="874395" y="1068664"/>
                      <a:pt x="1455420" y="404772"/>
                    </a:cubicBezTo>
                    <a:cubicBezTo>
                      <a:pt x="1510665" y="342859"/>
                      <a:pt x="1526858" y="256182"/>
                      <a:pt x="1500188" y="178077"/>
                    </a:cubicBezTo>
                    <a:cubicBezTo>
                      <a:pt x="1473518" y="99972"/>
                      <a:pt x="1318260" y="20914"/>
                      <a:pt x="1236345" y="2817"/>
                    </a:cubicBezTo>
                    <a:cubicBezTo>
                      <a:pt x="1154430" y="-12423"/>
                      <a:pt x="1072515" y="36154"/>
                      <a:pt x="1016318" y="100924"/>
                    </a:cubicBezTo>
                    <a:cubicBezTo>
                      <a:pt x="363855" y="843874"/>
                      <a:pt x="1905" y="1803042"/>
                      <a:pt x="0" y="2797452"/>
                    </a:cubicBezTo>
                    <a:cubicBezTo>
                      <a:pt x="0" y="3787099"/>
                      <a:pt x="361950" y="4746267"/>
                      <a:pt x="1019175" y="5495885"/>
                    </a:cubicBezTo>
                    <a:cubicBezTo>
                      <a:pt x="1074420" y="5557797"/>
                      <a:pt x="1156335" y="5609232"/>
                      <a:pt x="1239203" y="5593992"/>
                    </a:cubicBezTo>
                    <a:cubicBezTo>
                      <a:pt x="1321118" y="5578752"/>
                      <a:pt x="1474470" y="5495885"/>
                      <a:pt x="1503045" y="5418732"/>
                    </a:cubicBezTo>
                    <a:cubicBezTo>
                      <a:pt x="1529715" y="5340627"/>
                      <a:pt x="1511618" y="5254902"/>
                      <a:pt x="1456373" y="5192037"/>
                    </a:cubicBezTo>
                    <a:cubicBezTo>
                      <a:pt x="874395" y="4528144"/>
                      <a:pt x="552450" y="3675657"/>
                      <a:pt x="552450" y="2797452"/>
                    </a:cubicBezTo>
                    <a:lnTo>
                      <a:pt x="552450" y="2797452"/>
                    </a:lnTo>
                    <a:close/>
                    <a:moveTo>
                      <a:pt x="5149215" y="1369654"/>
                    </a:moveTo>
                    <a:cubicBezTo>
                      <a:pt x="5140643" y="1429662"/>
                      <a:pt x="5153978" y="1491574"/>
                      <a:pt x="5189220" y="1540152"/>
                    </a:cubicBezTo>
                    <a:cubicBezTo>
                      <a:pt x="5455920" y="1908769"/>
                      <a:pt x="5593080" y="2344062"/>
                      <a:pt x="5593080" y="2794594"/>
                    </a:cubicBezTo>
                    <a:cubicBezTo>
                      <a:pt x="5593080" y="3245127"/>
                      <a:pt x="5451158" y="3682324"/>
                      <a:pt x="5189220" y="4049037"/>
                    </a:cubicBezTo>
                    <a:cubicBezTo>
                      <a:pt x="5142548" y="4115712"/>
                      <a:pt x="5133975" y="4204294"/>
                      <a:pt x="5167313" y="4279542"/>
                    </a:cubicBezTo>
                    <a:cubicBezTo>
                      <a:pt x="5200650" y="4354789"/>
                      <a:pt x="5362575" y="4428132"/>
                      <a:pt x="5444490" y="4436704"/>
                    </a:cubicBezTo>
                    <a:cubicBezTo>
                      <a:pt x="5526405" y="4445277"/>
                      <a:pt x="5606415" y="4385269"/>
                      <a:pt x="5654993" y="4319547"/>
                    </a:cubicBezTo>
                    <a:cubicBezTo>
                      <a:pt x="5976938" y="3870919"/>
                      <a:pt x="6145530" y="3345139"/>
                      <a:pt x="6145530" y="2796499"/>
                    </a:cubicBezTo>
                    <a:cubicBezTo>
                      <a:pt x="6145530" y="2250717"/>
                      <a:pt x="5975033" y="1715412"/>
                      <a:pt x="5654993" y="1274404"/>
                    </a:cubicBezTo>
                    <a:cubicBezTo>
                      <a:pt x="5619750" y="1222969"/>
                      <a:pt x="5563553" y="1189632"/>
                      <a:pt x="5504498" y="1181059"/>
                    </a:cubicBezTo>
                    <a:cubicBezTo>
                      <a:pt x="5444490" y="1172487"/>
                      <a:pt x="5337810" y="1185822"/>
                      <a:pt x="5287328" y="1221064"/>
                    </a:cubicBezTo>
                    <a:cubicBezTo>
                      <a:pt x="5237798" y="1254402"/>
                      <a:pt x="5157788" y="1309647"/>
                      <a:pt x="5149215" y="1369654"/>
                    </a:cubicBezTo>
                    <a:lnTo>
                      <a:pt x="5149215" y="1369654"/>
                    </a:lnTo>
                    <a:close/>
                  </a:path>
                </a:pathLst>
              </a:custGeom>
              <a:grp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26" name="PA-任意多边形: 形状 25">
                <a:extLst>
                  <a:ext uri="{FF2B5EF4-FFF2-40B4-BE49-F238E27FC236}">
                    <a16:creationId xmlns:a16="http://schemas.microsoft.com/office/drawing/2014/main" id="{067D22B3-F40B-4F8B-A4EA-A3BC9AD78BA9}"/>
                  </a:ext>
                </a:extLst>
              </p:cNvPr>
              <p:cNvSpPr/>
              <p:nvPr>
                <p:custDataLst>
                  <p:tags r:id="rId15"/>
                </p:custDataLst>
              </p:nvPr>
            </p:nvSpPr>
            <p:spPr>
              <a:xfrm>
                <a:off x="4481274" y="627852"/>
                <a:ext cx="5143500" cy="5591175"/>
              </a:xfrm>
              <a:custGeom>
                <a:avLst/>
                <a:gdLst>
                  <a:gd name="connsiteX0" fmla="*/ 3687366 w 5143500"/>
                  <a:gd name="connsiteY0" fmla="*/ 5194781 h 5591175"/>
                  <a:gd name="connsiteX1" fmla="*/ 3640693 w 5143500"/>
                  <a:gd name="connsiteY1" fmla="*/ 5421476 h 5591175"/>
                  <a:gd name="connsiteX2" fmla="*/ 3904536 w 5143500"/>
                  <a:gd name="connsiteY2" fmla="*/ 5596736 h 5591175"/>
                  <a:gd name="connsiteX3" fmla="*/ 4124563 w 5143500"/>
                  <a:gd name="connsiteY3" fmla="*/ 5499581 h 5591175"/>
                  <a:gd name="connsiteX4" fmla="*/ 5143738 w 5143500"/>
                  <a:gd name="connsiteY4" fmla="*/ 2801148 h 5591175"/>
                  <a:gd name="connsiteX5" fmla="*/ 4124563 w 5143500"/>
                  <a:gd name="connsiteY5" fmla="*/ 100811 h 5591175"/>
                  <a:gd name="connsiteX6" fmla="*/ 3905488 w 5143500"/>
                  <a:gd name="connsiteY6" fmla="*/ 2703 h 5591175"/>
                  <a:gd name="connsiteX7" fmla="*/ 3641646 w 5143500"/>
                  <a:gd name="connsiteY7" fmla="*/ 177963 h 5591175"/>
                  <a:gd name="connsiteX8" fmla="*/ 3686413 w 5143500"/>
                  <a:gd name="connsiteY8" fmla="*/ 404658 h 5591175"/>
                  <a:gd name="connsiteX9" fmla="*/ 4589383 w 5143500"/>
                  <a:gd name="connsiteY9" fmla="*/ 2797338 h 5591175"/>
                  <a:gd name="connsiteX10" fmla="*/ 3687366 w 5143500"/>
                  <a:gd name="connsiteY10" fmla="*/ 5194781 h 5591175"/>
                  <a:gd name="connsiteX11" fmla="*/ 3687366 w 5143500"/>
                  <a:gd name="connsiteY11" fmla="*/ 5194781 h 5591175"/>
                  <a:gd name="connsiteX12" fmla="*/ 1614726 w 5143500"/>
                  <a:gd name="connsiteY12" fmla="*/ 1185708 h 5591175"/>
                  <a:gd name="connsiteX13" fmla="*/ 216456 w 5143500"/>
                  <a:gd name="connsiteY13" fmla="*/ 1993428 h 5591175"/>
                  <a:gd name="connsiteX14" fmla="*/ 216456 w 5143500"/>
                  <a:gd name="connsiteY14" fmla="*/ 3608868 h 5591175"/>
                  <a:gd name="connsiteX15" fmla="*/ 1614726 w 5143500"/>
                  <a:gd name="connsiteY15" fmla="*/ 4416588 h 5591175"/>
                  <a:gd name="connsiteX16" fmla="*/ 3230166 w 5143500"/>
                  <a:gd name="connsiteY16" fmla="*/ 2801148 h 5591175"/>
                  <a:gd name="connsiteX17" fmla="*/ 1614726 w 5143500"/>
                  <a:gd name="connsiteY17" fmla="*/ 1185708 h 5591175"/>
                  <a:gd name="connsiteX18" fmla="*/ 1614726 w 5143500"/>
                  <a:gd name="connsiteY18" fmla="*/ 1185708 h 559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0" h="5591175">
                    <a:moveTo>
                      <a:pt x="3687366" y="5194781"/>
                    </a:moveTo>
                    <a:cubicBezTo>
                      <a:pt x="3632121" y="5256693"/>
                      <a:pt x="3614024" y="5343371"/>
                      <a:pt x="3640693" y="5421476"/>
                    </a:cubicBezTo>
                    <a:cubicBezTo>
                      <a:pt x="3667363" y="5499581"/>
                      <a:pt x="3822621" y="5578638"/>
                      <a:pt x="3904536" y="5596736"/>
                    </a:cubicBezTo>
                    <a:cubicBezTo>
                      <a:pt x="3986451" y="5611976"/>
                      <a:pt x="4068366" y="5561493"/>
                      <a:pt x="4124563" y="5499581"/>
                    </a:cubicBezTo>
                    <a:cubicBezTo>
                      <a:pt x="4781788" y="4749011"/>
                      <a:pt x="5143738" y="3792701"/>
                      <a:pt x="5143738" y="2801148"/>
                    </a:cubicBezTo>
                    <a:cubicBezTo>
                      <a:pt x="5143738" y="1807691"/>
                      <a:pt x="4781788" y="848523"/>
                      <a:pt x="4124563" y="100811"/>
                    </a:cubicBezTo>
                    <a:cubicBezTo>
                      <a:pt x="4069318" y="38898"/>
                      <a:pt x="3987403" y="-12537"/>
                      <a:pt x="3905488" y="2703"/>
                    </a:cubicBezTo>
                    <a:cubicBezTo>
                      <a:pt x="3823574" y="17943"/>
                      <a:pt x="3670221" y="100811"/>
                      <a:pt x="3641646" y="177963"/>
                    </a:cubicBezTo>
                    <a:cubicBezTo>
                      <a:pt x="3614976" y="256068"/>
                      <a:pt x="3633074" y="341793"/>
                      <a:pt x="3686413" y="404658"/>
                    </a:cubicBezTo>
                    <a:cubicBezTo>
                      <a:pt x="4268391" y="1070456"/>
                      <a:pt x="4589383" y="1918181"/>
                      <a:pt x="4589383" y="2797338"/>
                    </a:cubicBezTo>
                    <a:cubicBezTo>
                      <a:pt x="4591288" y="3680306"/>
                      <a:pt x="4269344" y="4532793"/>
                      <a:pt x="3687366" y="5194781"/>
                    </a:cubicBezTo>
                    <a:lnTo>
                      <a:pt x="3687366" y="5194781"/>
                    </a:lnTo>
                    <a:close/>
                    <a:moveTo>
                      <a:pt x="1614726" y="1185708"/>
                    </a:moveTo>
                    <a:cubicBezTo>
                      <a:pt x="1037511" y="1185708"/>
                      <a:pt x="505063" y="1494318"/>
                      <a:pt x="216456" y="1993428"/>
                    </a:cubicBezTo>
                    <a:cubicBezTo>
                      <a:pt x="-72152" y="2492538"/>
                      <a:pt x="-72152" y="3109758"/>
                      <a:pt x="216456" y="3608868"/>
                    </a:cubicBezTo>
                    <a:cubicBezTo>
                      <a:pt x="505063" y="4107978"/>
                      <a:pt x="1037511" y="4416588"/>
                      <a:pt x="1614726" y="4416588"/>
                    </a:cubicBezTo>
                    <a:cubicBezTo>
                      <a:pt x="2507218" y="4416588"/>
                      <a:pt x="3230166" y="3692688"/>
                      <a:pt x="3230166" y="2801148"/>
                    </a:cubicBezTo>
                    <a:cubicBezTo>
                      <a:pt x="3230166" y="1909608"/>
                      <a:pt x="2507218" y="1185708"/>
                      <a:pt x="1614726" y="1185708"/>
                    </a:cubicBezTo>
                    <a:lnTo>
                      <a:pt x="1614726" y="1185708"/>
                    </a:lnTo>
                    <a:close/>
                  </a:path>
                </a:pathLst>
              </a:custGeom>
              <a:grpFill/>
              <a:ln w="6350"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grpSp>
      </p:grpSp>
      <p:grpSp>
        <p:nvGrpSpPr>
          <p:cNvPr id="16" name="组合 15"/>
          <p:cNvGrpSpPr/>
          <p:nvPr/>
        </p:nvGrpSpPr>
        <p:grpSpPr>
          <a:xfrm>
            <a:off x="8290560" y="5116680"/>
            <a:ext cx="1706882" cy="459640"/>
            <a:chOff x="5242560" y="3675432"/>
            <a:chExt cx="1706882" cy="459640"/>
          </a:xfrm>
        </p:grpSpPr>
        <p:sp>
          <p:nvSpPr>
            <p:cNvPr id="34"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8201BF6F-4889-41AE-A4A4-DFFBCF725F12}"/>
                </a:ext>
              </a:extLst>
            </p:cNvPr>
            <p:cNvSpPr txBox="1"/>
            <p:nvPr/>
          </p:nvSpPr>
          <p:spPr>
            <a:xfrm>
              <a:off x="5394962" y="3720586"/>
              <a:ext cx="1402078" cy="369332"/>
            </a:xfrm>
            <a:prstGeom prst="rect">
              <a:avLst/>
            </a:prstGeom>
            <a:noFill/>
          </p:spPr>
          <p:txBody>
            <a:bodyPr wrap="square" rtlCol="0">
              <a:spAutoFit/>
            </a:bodyPr>
            <a:lstStyle/>
            <a:p>
              <a:pPr algn="ctr"/>
              <a:r>
                <a:rPr lang="zh-CN" altLang="en-US" b="1" dirty="0">
                  <a:solidFill>
                    <a:schemeClr val="tx2"/>
                  </a:solidFill>
                  <a:latin typeface="微软雅黑" panose="020B0503020204020204" pitchFamily="34" charset="-122"/>
                  <a:ea typeface="微软雅黑" panose="020B0503020204020204" pitchFamily="34" charset="-122"/>
                </a:rPr>
                <a:t>胡润玺</a:t>
              </a:r>
            </a:p>
          </p:txBody>
        </p:sp>
      </p:grpSp>
      <p:sp>
        <p:nvSpPr>
          <p:cNvPr id="57" name="PA-椭圆 56">
            <a:extLst>
              <a:ext uri="{FF2B5EF4-FFF2-40B4-BE49-F238E27FC236}">
                <a16:creationId xmlns:a16="http://schemas.microsoft.com/office/drawing/2014/main" id="{881CA8BC-0FDD-4347-886F-1BDAAB87E079}"/>
              </a:ext>
            </a:extLst>
          </p:cNvPr>
          <p:cNvSpPr/>
          <p:nvPr>
            <p:custDataLst>
              <p:tags r:id="rId6"/>
            </p:custDataLst>
          </p:nvPr>
        </p:nvSpPr>
        <p:spPr>
          <a:xfrm>
            <a:off x="3671562" y="4637778"/>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59" name="PA-椭圆 58">
            <a:extLst>
              <a:ext uri="{FF2B5EF4-FFF2-40B4-BE49-F238E27FC236}">
                <a16:creationId xmlns:a16="http://schemas.microsoft.com/office/drawing/2014/main" id="{56E67013-CB01-4087-BD65-128285A9511C}"/>
              </a:ext>
            </a:extLst>
          </p:cNvPr>
          <p:cNvSpPr/>
          <p:nvPr>
            <p:custDataLst>
              <p:tags r:id="rId7"/>
            </p:custDataLst>
          </p:nvPr>
        </p:nvSpPr>
        <p:spPr>
          <a:xfrm>
            <a:off x="8611288" y="3913979"/>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36" name="PA-椭圆 35">
            <a:extLst>
              <a:ext uri="{FF2B5EF4-FFF2-40B4-BE49-F238E27FC236}">
                <a16:creationId xmlns:a16="http://schemas.microsoft.com/office/drawing/2014/main" id="{F463C885-1493-4714-B699-7E481FBDB684}"/>
              </a:ext>
            </a:extLst>
          </p:cNvPr>
          <p:cNvSpPr/>
          <p:nvPr>
            <p:custDataLst>
              <p:tags r:id="rId8"/>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37" name="PA-椭圆 36">
            <a:extLst>
              <a:ext uri="{FF2B5EF4-FFF2-40B4-BE49-F238E27FC236}">
                <a16:creationId xmlns:a16="http://schemas.microsoft.com/office/drawing/2014/main" id="{F463C885-1493-4714-B699-7E481FBDB684}"/>
              </a:ext>
            </a:extLst>
          </p:cNvPr>
          <p:cNvSpPr/>
          <p:nvPr>
            <p:custDataLst>
              <p:tags r:id="rId9"/>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pic>
        <p:nvPicPr>
          <p:cNvPr id="30" name="5c38f6ef0a623">
            <a:hlinkClick r:id="" action="ppaction://media"/>
          </p:cNvPr>
          <p:cNvPicPr>
            <a:picLocks noChangeAspect="1"/>
          </p:cNvPicPr>
          <p:nvPr>
            <a:audioFile r:link="rId11"/>
            <p:extLst>
              <p:ext uri="{DAA4B4D4-6D71-4841-9C94-3DE7FCFB9230}">
                <p14:media xmlns:p14="http://schemas.microsoft.com/office/powerpoint/2010/main" r:embed="rId10"/>
              </p:ext>
            </p:extLst>
          </p:nvPr>
        </p:nvPicPr>
        <p:blipFill>
          <a:blip r:embed="rId24"/>
          <a:stretch>
            <a:fillRect/>
          </a:stretch>
        </p:blipFill>
        <p:spPr>
          <a:xfrm>
            <a:off x="-1455492" y="-974725"/>
            <a:ext cx="609600" cy="609600"/>
          </a:xfrm>
          <a:prstGeom prst="rect">
            <a:avLst/>
          </a:prstGeom>
        </p:spPr>
      </p:pic>
      <p:grpSp>
        <p:nvGrpSpPr>
          <p:cNvPr id="5" name="组合 4">
            <a:extLst>
              <a:ext uri="{FF2B5EF4-FFF2-40B4-BE49-F238E27FC236}">
                <a16:creationId xmlns:a16="http://schemas.microsoft.com/office/drawing/2014/main" id="{D1E55DF4-29D9-C38A-DDD0-D5856E467F4A}"/>
              </a:ext>
            </a:extLst>
          </p:cNvPr>
          <p:cNvGrpSpPr/>
          <p:nvPr/>
        </p:nvGrpSpPr>
        <p:grpSpPr>
          <a:xfrm>
            <a:off x="7644350" y="5670184"/>
            <a:ext cx="3105986" cy="691485"/>
            <a:chOff x="5242560" y="3675432"/>
            <a:chExt cx="1706882" cy="691485"/>
          </a:xfrm>
        </p:grpSpPr>
        <p:sp>
          <p:nvSpPr>
            <p:cNvPr id="15" name="矩形: 圆角 14">
              <a:extLst>
                <a:ext uri="{FF2B5EF4-FFF2-40B4-BE49-F238E27FC236}">
                  <a16:creationId xmlns:a16="http://schemas.microsoft.com/office/drawing/2014/main" id="{C3D647B6-ECB6-5317-EB80-9ECC38D8ECB8}"/>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A63CA82F-A423-9F49-535D-234070B9BAD1}"/>
                </a:ext>
              </a:extLst>
            </p:cNvPr>
            <p:cNvSpPr txBox="1"/>
            <p:nvPr/>
          </p:nvSpPr>
          <p:spPr>
            <a:xfrm>
              <a:off x="5394962" y="3720586"/>
              <a:ext cx="1402078" cy="646331"/>
            </a:xfrm>
            <a:prstGeom prst="rect">
              <a:avLst/>
            </a:prstGeom>
            <a:noFill/>
          </p:spPr>
          <p:txBody>
            <a:bodyPr wrap="square" rtlCol="0">
              <a:spAutoFit/>
            </a:bodyPr>
            <a:lstStyle/>
            <a:p>
              <a:pPr algn="ctr"/>
              <a:r>
                <a:rPr lang="en-US" altLang="zh-CN" b="1" dirty="0">
                  <a:solidFill>
                    <a:schemeClr val="tx2"/>
                  </a:solidFill>
                  <a:latin typeface="微软雅黑" panose="020B0503020204020204" pitchFamily="34" charset="-122"/>
                  <a:ea typeface="微软雅黑" panose="020B0503020204020204" pitchFamily="34" charset="-122"/>
                </a:rPr>
                <a:t>2020302191291</a:t>
              </a:r>
              <a:endParaRPr lang="zh-CN" altLang="en-US" b="1" dirty="0">
                <a:solidFill>
                  <a:schemeClr val="tx2"/>
                </a:solidFill>
                <a:latin typeface="微软雅黑" panose="020B0503020204020204" pitchFamily="34" charset="-122"/>
                <a:ea typeface="微软雅黑" panose="020B0503020204020204" pitchFamily="34" charset="-122"/>
              </a:endParaRPr>
            </a:p>
          </p:txBody>
        </p:sp>
      </p:grpSp>
    </p:spTree>
    <p:custDataLst>
      <p:tags r:id="rId1"/>
    </p:custDataLst>
    <p:extLst>
      <p:ext uri="{BB962C8B-B14F-4D97-AF65-F5344CB8AC3E}">
        <p14:creationId xmlns:p14="http://schemas.microsoft.com/office/powerpoint/2010/main" val="2980987379"/>
      </p:ext>
    </p:extLst>
  </p:cSld>
  <p:clrMapOvr>
    <a:masterClrMapping/>
  </p:clrMapOvr>
  <p:transition>
    <p:random/>
  </p:transition>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3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49"/>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3</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6"/>
              <a:ext cx="2465235" cy="732202"/>
              <a:chOff x="5242560" y="3675432"/>
              <a:chExt cx="1706882" cy="506963"/>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95941"/>
              </a:xfrm>
              <a:prstGeom prst="rect">
                <a:avLst/>
              </a:prstGeom>
              <a:noFill/>
            </p:spPr>
            <p:txBody>
              <a:bodyPr wrap="square" rtlCol="0">
                <a:spAutoFit/>
              </a:bodyPr>
              <a:lstStyle/>
              <a:p>
                <a:pPr lvl="0" algn="dist">
                  <a:defRPr/>
                </a:pPr>
                <a:r>
                  <a:rPr lang="en-US" altLang="zh-CN" sz="2800" dirty="0">
                    <a:solidFill>
                      <a:srgbClr val="212745"/>
                    </a:solidFill>
                    <a:latin typeface="思源黑体 CN Medium" panose="020B0600000000000000" pitchFamily="34" charset="-122"/>
                    <a:ea typeface="思源黑体 CN Medium" panose="020B0600000000000000" pitchFamily="34" charset="-122"/>
                  </a:rPr>
                  <a:t>WSN</a:t>
                </a:r>
                <a:endParaRPr lang="zh-CN" altLang="en-US" sz="2800" dirty="0">
                  <a:solidFill>
                    <a:srgbClr val="212745"/>
                  </a:solidFill>
                  <a:latin typeface="思源黑体 CN Medium" panose="020B0600000000000000" pitchFamily="34" charset="-122"/>
                  <a:ea typeface="思源黑体 CN Medium" panose="020B0600000000000000" pitchFamily="34" charset="-122"/>
                </a:endParaRPr>
              </a:p>
            </p:txBody>
          </p:sp>
        </p:grpSp>
      </p:grpSp>
      <p:grpSp>
        <p:nvGrpSpPr>
          <p:cNvPr id="12" name="组合 11"/>
          <p:cNvGrpSpPr/>
          <p:nvPr/>
        </p:nvGrpSpPr>
        <p:grpSpPr>
          <a:xfrm>
            <a:off x="940139" y="1629791"/>
            <a:ext cx="10798361" cy="3877172"/>
            <a:chOff x="710533" y="1721172"/>
            <a:chExt cx="10798361" cy="3877172"/>
          </a:xfrm>
        </p:grpSpPr>
        <p:sp>
          <p:nvSpPr>
            <p:cNvPr id="13" name="矩形: 圆角 36">
              <a:extLst>
                <a:ext uri="{FF2B5EF4-FFF2-40B4-BE49-F238E27FC236}">
                  <a16:creationId xmlns:a16="http://schemas.microsoft.com/office/drawing/2014/main" id="{914FDB2A-176A-47D3-8E53-B13A0E62D5F7}"/>
                </a:ext>
              </a:extLst>
            </p:cNvPr>
            <p:cNvSpPr/>
            <p:nvPr/>
          </p:nvSpPr>
          <p:spPr>
            <a:xfrm>
              <a:off x="3340294" y="1721172"/>
              <a:ext cx="5511413"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14" name="矩形: 圆角 39">
              <a:extLst>
                <a:ext uri="{FF2B5EF4-FFF2-40B4-BE49-F238E27FC236}">
                  <a16:creationId xmlns:a16="http://schemas.microsoft.com/office/drawing/2014/main" id="{70A74136-5FBB-4DB0-A441-5D28216E8F06}"/>
                </a:ext>
              </a:extLst>
            </p:cNvPr>
            <p:cNvSpPr/>
            <p:nvPr/>
          </p:nvSpPr>
          <p:spPr>
            <a:xfrm>
              <a:off x="8661526" y="3528519"/>
              <a:ext cx="2847368"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15" name="椭圆 14">
              <a:extLst>
                <a:ext uri="{FF2B5EF4-FFF2-40B4-BE49-F238E27FC236}">
                  <a16:creationId xmlns:a16="http://schemas.microsoft.com/office/drawing/2014/main" id="{A0E7A58C-A004-4D34-B0C1-C0D732054557}"/>
                </a:ext>
              </a:extLst>
            </p:cNvPr>
            <p:cNvSpPr/>
            <p:nvPr/>
          </p:nvSpPr>
          <p:spPr>
            <a:xfrm>
              <a:off x="8799869" y="3636923"/>
              <a:ext cx="507861" cy="5078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16" name="文本框 15">
              <a:extLst>
                <a:ext uri="{FF2B5EF4-FFF2-40B4-BE49-F238E27FC236}">
                  <a16:creationId xmlns:a16="http://schemas.microsoft.com/office/drawing/2014/main" id="{E2E6AC0E-2A9C-435E-9F19-26DE0BCD3ECE}"/>
                </a:ext>
              </a:extLst>
            </p:cNvPr>
            <p:cNvSpPr txBox="1"/>
            <p:nvPr/>
          </p:nvSpPr>
          <p:spPr>
            <a:xfrm>
              <a:off x="4080773" y="1890792"/>
              <a:ext cx="4570482"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rPr>
                <a:t>由多个传感器节点组成的基于传感器的网络</a:t>
              </a:r>
            </a:p>
          </p:txBody>
        </p:sp>
        <p:sp>
          <p:nvSpPr>
            <p:cNvPr id="17" name="矩形: 圆角 55">
              <a:extLst>
                <a:ext uri="{FF2B5EF4-FFF2-40B4-BE49-F238E27FC236}">
                  <a16:creationId xmlns:a16="http://schemas.microsoft.com/office/drawing/2014/main" id="{F00C5B62-1A62-4C54-A419-91D9EBF94224}"/>
                </a:ext>
              </a:extLst>
            </p:cNvPr>
            <p:cNvSpPr/>
            <p:nvPr/>
          </p:nvSpPr>
          <p:spPr>
            <a:xfrm>
              <a:off x="710533" y="3528519"/>
              <a:ext cx="2847368"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grpSp>
          <p:nvGrpSpPr>
            <p:cNvPr id="18" name="组合 17">
              <a:extLst>
                <a:ext uri="{FF2B5EF4-FFF2-40B4-BE49-F238E27FC236}">
                  <a16:creationId xmlns:a16="http://schemas.microsoft.com/office/drawing/2014/main" id="{9C9CE5B4-86EE-443E-901F-5A987A668529}"/>
                </a:ext>
              </a:extLst>
            </p:cNvPr>
            <p:cNvGrpSpPr/>
            <p:nvPr/>
          </p:nvGrpSpPr>
          <p:grpSpPr>
            <a:xfrm>
              <a:off x="848875" y="3636923"/>
              <a:ext cx="507861" cy="507861"/>
              <a:chOff x="2354479" y="4780098"/>
              <a:chExt cx="507861" cy="507861"/>
            </a:xfrm>
          </p:grpSpPr>
          <p:sp>
            <p:nvSpPr>
              <p:cNvPr id="43" name="椭圆 42">
                <a:extLst>
                  <a:ext uri="{FF2B5EF4-FFF2-40B4-BE49-F238E27FC236}">
                    <a16:creationId xmlns:a16="http://schemas.microsoft.com/office/drawing/2014/main" id="{648A113B-9CBB-4D40-B460-9B3925CDDF0A}"/>
                  </a:ext>
                </a:extLst>
              </p:cNvPr>
              <p:cNvSpPr/>
              <p:nvPr/>
            </p:nvSpPr>
            <p:spPr>
              <a:xfrm>
                <a:off x="2354479" y="4780098"/>
                <a:ext cx="507861" cy="5078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pic>
            <p:nvPicPr>
              <p:cNvPr id="44" name="图片 43">
                <a:extLst>
                  <a:ext uri="{FF2B5EF4-FFF2-40B4-BE49-F238E27FC236}">
                    <a16:creationId xmlns:a16="http://schemas.microsoft.com/office/drawing/2014/main" id="{866F2C11-43B6-4824-990D-91A2EB51F4A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48169" y="4873788"/>
                <a:ext cx="320481" cy="320481"/>
              </a:xfrm>
              <a:prstGeom prst="rect">
                <a:avLst/>
              </a:prstGeom>
            </p:spPr>
          </p:pic>
        </p:grpSp>
        <p:sp>
          <p:nvSpPr>
            <p:cNvPr id="19" name="文本框 18">
              <a:extLst>
                <a:ext uri="{FF2B5EF4-FFF2-40B4-BE49-F238E27FC236}">
                  <a16:creationId xmlns:a16="http://schemas.microsoft.com/office/drawing/2014/main" id="{9CC9E304-CB40-4E46-8CF7-C3BE6BDD53A9}"/>
                </a:ext>
              </a:extLst>
            </p:cNvPr>
            <p:cNvSpPr txBox="1"/>
            <p:nvPr/>
          </p:nvSpPr>
          <p:spPr>
            <a:xfrm>
              <a:off x="1709250" y="3675410"/>
              <a:ext cx="1313180" cy="43088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200" dirty="0">
                  <a:solidFill>
                    <a:srgbClr val="212745"/>
                  </a:solidFill>
                  <a:latin typeface="思源黑体 CN Light" panose="020B0300000000000000" pitchFamily="34" charset="-122"/>
                  <a:ea typeface="思源黑体 CN Light" panose="020B0300000000000000" pitchFamily="34" charset="-122"/>
                </a:rPr>
                <a:t>通信技术</a:t>
              </a:r>
              <a:endParaRPr kumimoji="0" lang="zh-CN" altLang="en-US" sz="2200" b="0" i="0" u="none" strike="noStrike" kern="1200" cap="none" spc="0" normalizeH="0" baseline="0" noProof="0" dirty="0">
                <a:ln>
                  <a:noFill/>
                </a:ln>
                <a:solidFill>
                  <a:srgbClr val="212745"/>
                </a:solidFill>
                <a:effectLst/>
                <a:uLnTx/>
                <a:uFillTx/>
                <a:latin typeface="思源黑体 CN Light" panose="020B0300000000000000" pitchFamily="34" charset="-122"/>
                <a:ea typeface="思源黑体 CN Light" panose="020B0300000000000000" pitchFamily="34" charset="-122"/>
              </a:endParaRPr>
            </a:p>
          </p:txBody>
        </p:sp>
        <p:sp>
          <p:nvSpPr>
            <p:cNvPr id="20" name="文本框 19">
              <a:extLst>
                <a:ext uri="{FF2B5EF4-FFF2-40B4-BE49-F238E27FC236}">
                  <a16:creationId xmlns:a16="http://schemas.microsoft.com/office/drawing/2014/main" id="{8E84FB35-DE42-4DC7-9E8B-6676A76F40DB}"/>
                </a:ext>
              </a:extLst>
            </p:cNvPr>
            <p:cNvSpPr txBox="1"/>
            <p:nvPr/>
          </p:nvSpPr>
          <p:spPr>
            <a:xfrm>
              <a:off x="9691239" y="3675410"/>
              <a:ext cx="1313180" cy="430887"/>
            </a:xfrm>
            <a:prstGeom prst="rect">
              <a:avLst/>
            </a:prstGeom>
            <a:noFill/>
          </p:spPr>
          <p:txBody>
            <a:bodyPr wrap="none" rtlCol="0">
              <a:spAutoFit/>
            </a:bodyPr>
            <a:lstStyle>
              <a:defPPr>
                <a:defRPr lang="zh-CN"/>
              </a:defPPr>
              <a:lvl1pPr marR="0" lvl="0" indent="0" algn="ctr" fontAlgn="auto">
                <a:lnSpc>
                  <a:spcPct val="100000"/>
                </a:lnSpc>
                <a:spcBef>
                  <a:spcPts val="0"/>
                </a:spcBef>
                <a:spcAft>
                  <a:spcPts val="0"/>
                </a:spcAft>
                <a:buClrTx/>
                <a:buSzTx/>
                <a:buFontTx/>
                <a:buNone/>
                <a:tabLst/>
                <a:defRPr sz="2200">
                  <a:solidFill>
                    <a:prstClr val="white"/>
                  </a:solidFill>
                  <a:latin typeface="思源黑体 CN Light" panose="020B0300000000000000" pitchFamily="34" charset="-122"/>
                  <a:ea typeface="思源黑体 CN Light" panose="020B0300000000000000" pitchFamily="34" charset="-122"/>
                </a:defRPr>
              </a:lvl1pPr>
            </a:lstStyle>
            <a:p>
              <a:pPr lvl="0">
                <a:defRPr/>
              </a:pPr>
              <a:r>
                <a:rPr lang="zh-CN" altLang="en-US" dirty="0">
                  <a:solidFill>
                    <a:srgbClr val="212745"/>
                  </a:solidFill>
                </a:rPr>
                <a:t>网络技术</a:t>
              </a:r>
            </a:p>
          </p:txBody>
        </p:sp>
        <p:cxnSp>
          <p:nvCxnSpPr>
            <p:cNvPr id="21" name="连接符: 肘形 45">
              <a:extLst>
                <a:ext uri="{FF2B5EF4-FFF2-40B4-BE49-F238E27FC236}">
                  <a16:creationId xmlns:a16="http://schemas.microsoft.com/office/drawing/2014/main" id="{1166CDDA-8C4E-4F31-AAA2-2C6729D2FA5E}"/>
                </a:ext>
              </a:extLst>
            </p:cNvPr>
            <p:cNvCxnSpPr>
              <a:cxnSpLocks/>
            </p:cNvCxnSpPr>
            <p:nvPr/>
          </p:nvCxnSpPr>
          <p:spPr>
            <a:xfrm rot="5400000">
              <a:off x="3606069" y="1149797"/>
              <a:ext cx="720000" cy="3654000"/>
            </a:xfrm>
            <a:prstGeom prst="bentConnector3">
              <a:avLst>
                <a:gd name="adj1" fmla="val 51622"/>
              </a:avLst>
            </a:prstGeom>
            <a:ln w="6350">
              <a:solidFill>
                <a:schemeClr val="bg1">
                  <a:alpha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B08A5D28-EF39-488A-9E3A-6D9791C92AC9}"/>
                </a:ext>
              </a:extLst>
            </p:cNvPr>
            <p:cNvCxnSpPr>
              <a:cxnSpLocks/>
            </p:cNvCxnSpPr>
            <p:nvPr/>
          </p:nvCxnSpPr>
          <p:spPr>
            <a:xfrm>
              <a:off x="6105064" y="2616797"/>
              <a:ext cx="0" cy="740767"/>
            </a:xfrm>
            <a:prstGeom prst="line">
              <a:avLst/>
            </a:prstGeom>
            <a:ln>
              <a:solidFill>
                <a:schemeClr val="bg1">
                  <a:alpha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0B651FD-6556-4DB7-B97D-BD4F16009DEE}"/>
                </a:ext>
              </a:extLst>
            </p:cNvPr>
            <p:cNvCxnSpPr>
              <a:cxnSpLocks/>
            </p:cNvCxnSpPr>
            <p:nvPr/>
          </p:nvCxnSpPr>
          <p:spPr>
            <a:xfrm flipH="1">
              <a:off x="5401157" y="5235108"/>
              <a:ext cx="457806" cy="0"/>
            </a:xfrm>
            <a:prstGeom prst="line">
              <a:avLst/>
            </a:prstGeom>
            <a:ln>
              <a:solidFill>
                <a:schemeClr val="bg1">
                  <a:alpha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24" name="矩形: 圆角 51">
              <a:extLst>
                <a:ext uri="{FF2B5EF4-FFF2-40B4-BE49-F238E27FC236}">
                  <a16:creationId xmlns:a16="http://schemas.microsoft.com/office/drawing/2014/main" id="{E4E64196-D954-40C3-B060-9596F511CA7B}"/>
                </a:ext>
              </a:extLst>
            </p:cNvPr>
            <p:cNvSpPr/>
            <p:nvPr/>
          </p:nvSpPr>
          <p:spPr>
            <a:xfrm>
              <a:off x="4672316" y="3528519"/>
              <a:ext cx="2847368"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25" name="椭圆 24">
              <a:extLst>
                <a:ext uri="{FF2B5EF4-FFF2-40B4-BE49-F238E27FC236}">
                  <a16:creationId xmlns:a16="http://schemas.microsoft.com/office/drawing/2014/main" id="{6CB7E30E-1100-4D55-B7A4-AA5E675487FF}"/>
                </a:ext>
              </a:extLst>
            </p:cNvPr>
            <p:cNvSpPr/>
            <p:nvPr/>
          </p:nvSpPr>
          <p:spPr>
            <a:xfrm>
              <a:off x="4810658" y="3636923"/>
              <a:ext cx="507861" cy="5078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26" name="文本框 25">
              <a:extLst>
                <a:ext uri="{FF2B5EF4-FFF2-40B4-BE49-F238E27FC236}">
                  <a16:creationId xmlns:a16="http://schemas.microsoft.com/office/drawing/2014/main" id="{EFDE2C4B-1A14-4865-8097-63142BE0E3A4}"/>
                </a:ext>
              </a:extLst>
            </p:cNvPr>
            <p:cNvSpPr txBox="1"/>
            <p:nvPr/>
          </p:nvSpPr>
          <p:spPr>
            <a:xfrm>
              <a:off x="5722329" y="3675410"/>
              <a:ext cx="1313180" cy="430887"/>
            </a:xfrm>
            <a:prstGeom prst="rect">
              <a:avLst/>
            </a:prstGeom>
            <a:noFill/>
          </p:spPr>
          <p:txBody>
            <a:bodyPr wrap="none" rtlCol="0">
              <a:spAutoFit/>
            </a:bodyPr>
            <a:lstStyle>
              <a:defPPr>
                <a:defRPr lang="zh-CN"/>
              </a:defPPr>
              <a:lvl1pPr marR="0" lvl="0" indent="0" algn="ctr" fontAlgn="auto">
                <a:lnSpc>
                  <a:spcPct val="100000"/>
                </a:lnSpc>
                <a:spcBef>
                  <a:spcPts val="0"/>
                </a:spcBef>
                <a:spcAft>
                  <a:spcPts val="0"/>
                </a:spcAft>
                <a:buClrTx/>
                <a:buSzTx/>
                <a:buFontTx/>
                <a:buNone/>
                <a:tabLst/>
                <a:defRPr sz="2200">
                  <a:solidFill>
                    <a:prstClr val="white"/>
                  </a:solidFill>
                  <a:latin typeface="思源黑体 CN Light" panose="020B0300000000000000" pitchFamily="34" charset="-122"/>
                  <a:ea typeface="思源黑体 CN Light" panose="020B0300000000000000" pitchFamily="34" charset="-122"/>
                </a:defRPr>
              </a:lvl1pPr>
            </a:lstStyle>
            <a:p>
              <a:pPr lvl="0">
                <a:defRPr/>
              </a:pPr>
              <a:r>
                <a:rPr lang="zh-CN" altLang="en-US" dirty="0">
                  <a:solidFill>
                    <a:srgbClr val="212745"/>
                  </a:solidFill>
                </a:rPr>
                <a:t>芯片技术</a:t>
              </a:r>
            </a:p>
          </p:txBody>
        </p:sp>
        <p:cxnSp>
          <p:nvCxnSpPr>
            <p:cNvPr id="27" name="连接符: 肘形 62">
              <a:extLst>
                <a:ext uri="{FF2B5EF4-FFF2-40B4-BE49-F238E27FC236}">
                  <a16:creationId xmlns:a16="http://schemas.microsoft.com/office/drawing/2014/main" id="{726AD87F-D879-477E-9D0A-27DF4372F2A2}"/>
                </a:ext>
              </a:extLst>
            </p:cNvPr>
            <p:cNvCxnSpPr>
              <a:cxnSpLocks/>
            </p:cNvCxnSpPr>
            <p:nvPr/>
          </p:nvCxnSpPr>
          <p:spPr>
            <a:xfrm rot="16200000" flipH="1">
              <a:off x="7869813" y="1149798"/>
              <a:ext cx="720000" cy="3654000"/>
            </a:xfrm>
            <a:prstGeom prst="bentConnector3">
              <a:avLst>
                <a:gd name="adj1" fmla="val 51622"/>
              </a:avLst>
            </a:prstGeom>
            <a:ln w="6350">
              <a:solidFill>
                <a:schemeClr val="bg1">
                  <a:alpha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28" name="矩形: 圆角 64">
              <a:extLst>
                <a:ext uri="{FF2B5EF4-FFF2-40B4-BE49-F238E27FC236}">
                  <a16:creationId xmlns:a16="http://schemas.microsoft.com/office/drawing/2014/main" id="{9E2474AF-D057-4281-8F05-5676FEC4468E}"/>
                </a:ext>
              </a:extLst>
            </p:cNvPr>
            <p:cNvSpPr/>
            <p:nvPr/>
          </p:nvSpPr>
          <p:spPr>
            <a:xfrm>
              <a:off x="2710083" y="4873676"/>
              <a:ext cx="2847368"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a:ln>
                  <a:noFill/>
                </a:ln>
                <a:solidFill>
                  <a:prstClr val="white"/>
                </a:solidFill>
                <a:effectLst/>
                <a:uLnTx/>
                <a:uFillTx/>
                <a:latin typeface="DINCond-Regular"/>
                <a:ea typeface="思源黑体 Normal"/>
                <a:cs typeface="+mn-cs"/>
              </a:endParaRPr>
            </a:p>
          </p:txBody>
        </p:sp>
        <p:sp>
          <p:nvSpPr>
            <p:cNvPr id="29" name="矩形: 圆角 65">
              <a:extLst>
                <a:ext uri="{FF2B5EF4-FFF2-40B4-BE49-F238E27FC236}">
                  <a16:creationId xmlns:a16="http://schemas.microsoft.com/office/drawing/2014/main" id="{996FDCC1-6CE4-4878-B51E-E4D6CDDECB13}"/>
                </a:ext>
              </a:extLst>
            </p:cNvPr>
            <p:cNvSpPr/>
            <p:nvPr/>
          </p:nvSpPr>
          <p:spPr>
            <a:xfrm>
              <a:off x="6588719" y="4873676"/>
              <a:ext cx="2847368" cy="724668"/>
            </a:xfrm>
            <a:prstGeom prst="roundRect">
              <a:avLst>
                <a:gd name="adj" fmla="val 50000"/>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cxnSp>
          <p:nvCxnSpPr>
            <p:cNvPr id="31" name="直接连接符 30">
              <a:extLst>
                <a:ext uri="{FF2B5EF4-FFF2-40B4-BE49-F238E27FC236}">
                  <a16:creationId xmlns:a16="http://schemas.microsoft.com/office/drawing/2014/main" id="{468E7978-EA82-4935-88EF-7F1BB936F954}"/>
                </a:ext>
              </a:extLst>
            </p:cNvPr>
            <p:cNvCxnSpPr>
              <a:cxnSpLocks/>
            </p:cNvCxnSpPr>
            <p:nvPr/>
          </p:nvCxnSpPr>
          <p:spPr>
            <a:xfrm>
              <a:off x="3130393" y="4397851"/>
              <a:ext cx="0" cy="285454"/>
            </a:xfrm>
            <a:prstGeom prst="line">
              <a:avLst/>
            </a:prstGeom>
            <a:ln>
              <a:solidFill>
                <a:schemeClr val="bg1">
                  <a:alpha val="6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B0DA9472-7164-4F38-BC45-F6CE4A2BF44A}"/>
                </a:ext>
              </a:extLst>
            </p:cNvPr>
            <p:cNvCxnSpPr>
              <a:cxnSpLocks/>
              <a:stCxn id="29" idx="1"/>
            </p:cNvCxnSpPr>
            <p:nvPr/>
          </p:nvCxnSpPr>
          <p:spPr>
            <a:xfrm flipH="1" flipV="1">
              <a:off x="6324200" y="5235108"/>
              <a:ext cx="264519" cy="902"/>
            </a:xfrm>
            <a:prstGeom prst="line">
              <a:avLst/>
            </a:prstGeom>
            <a:ln>
              <a:solidFill>
                <a:schemeClr val="bg1">
                  <a:alpha val="6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08F7398B-09D9-415C-9212-FD34E2AB57B8}"/>
                </a:ext>
              </a:extLst>
            </p:cNvPr>
            <p:cNvCxnSpPr>
              <a:cxnSpLocks/>
            </p:cNvCxnSpPr>
            <p:nvPr/>
          </p:nvCxnSpPr>
          <p:spPr>
            <a:xfrm>
              <a:off x="9206799" y="4397851"/>
              <a:ext cx="0" cy="285454"/>
            </a:xfrm>
            <a:prstGeom prst="line">
              <a:avLst/>
            </a:prstGeom>
            <a:ln>
              <a:solidFill>
                <a:schemeClr val="bg1">
                  <a:alpha val="65000"/>
                </a:schemeClr>
              </a:solidFill>
              <a:headEnd type="non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BA7F2C1E-10FB-4DE4-A7EB-0AA548806376}"/>
                </a:ext>
              </a:extLst>
            </p:cNvPr>
            <p:cNvSpPr txBox="1"/>
            <p:nvPr/>
          </p:nvSpPr>
          <p:spPr>
            <a:xfrm>
              <a:off x="3295943" y="5070235"/>
              <a:ext cx="1569660"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212745"/>
                  </a:solidFill>
                  <a:effectLst/>
                  <a:uLnTx/>
                  <a:uFillTx/>
                  <a:latin typeface="思源黑体 CN Light" panose="020B0300000000000000" pitchFamily="34" charset="-122"/>
                  <a:ea typeface="思源黑体 CN Light" panose="020B0300000000000000" pitchFamily="34" charset="-122"/>
                </a:rPr>
                <a:t>集成电路技术</a:t>
              </a:r>
            </a:p>
          </p:txBody>
        </p:sp>
        <p:sp>
          <p:nvSpPr>
            <p:cNvPr id="35" name="文本框 34">
              <a:extLst>
                <a:ext uri="{FF2B5EF4-FFF2-40B4-BE49-F238E27FC236}">
                  <a16:creationId xmlns:a16="http://schemas.microsoft.com/office/drawing/2014/main" id="{DF935AFE-2824-42D8-988E-7C6E2CA50F23}"/>
                </a:ext>
              </a:extLst>
            </p:cNvPr>
            <p:cNvSpPr txBox="1"/>
            <p:nvPr/>
          </p:nvSpPr>
          <p:spPr>
            <a:xfrm>
              <a:off x="7506994" y="5095708"/>
              <a:ext cx="1107996" cy="369332"/>
            </a:xfrm>
            <a:prstGeom prst="rect">
              <a:avLst/>
            </a:prstGeom>
            <a:noFill/>
          </p:spPr>
          <p:txBody>
            <a:bodyPr wrap="none" rtlCol="0">
              <a:spAutoFit/>
            </a:bodyPr>
            <a:lstStyle>
              <a:defPPr>
                <a:defRPr lang="zh-CN"/>
              </a:defPPr>
              <a:lvl1pPr marR="0" lvl="0" indent="0" algn="ctr" fontAlgn="auto">
                <a:lnSpc>
                  <a:spcPct val="100000"/>
                </a:lnSpc>
                <a:spcBef>
                  <a:spcPts val="0"/>
                </a:spcBef>
                <a:spcAft>
                  <a:spcPts val="0"/>
                </a:spcAft>
                <a:buClrTx/>
                <a:buSzTx/>
                <a:buFontTx/>
                <a:buNone/>
                <a:tabLst/>
                <a:defRPr kumimoji="0" b="0" i="0" u="none" strike="noStrike" cap="none" spc="0" normalizeH="0" baseline="0">
                  <a:ln>
                    <a:noFill/>
                  </a:ln>
                  <a:solidFill>
                    <a:prstClr val="white"/>
                  </a:solidFill>
                  <a:effectLst/>
                  <a:uLnTx/>
                  <a:uFillTx/>
                  <a:latin typeface="思源黑体 CN Light" panose="020B0300000000000000" pitchFamily="34" charset="-122"/>
                  <a:ea typeface="思源黑体 CN Light" panose="020B0300000000000000" pitchFamily="34" charset="-122"/>
                </a:defRPr>
              </a:lvl1pPr>
            </a:lstStyle>
            <a:p>
              <a:pPr lvl="0">
                <a:defRPr/>
              </a:pPr>
              <a:r>
                <a:rPr lang="zh-CN" altLang="en-US" dirty="0">
                  <a:solidFill>
                    <a:srgbClr val="212745"/>
                  </a:solidFill>
                </a:rPr>
                <a:t>软件技术</a:t>
              </a:r>
            </a:p>
          </p:txBody>
        </p:sp>
        <p:cxnSp>
          <p:nvCxnSpPr>
            <p:cNvPr id="37" name="直接连接符 36">
              <a:extLst>
                <a:ext uri="{FF2B5EF4-FFF2-40B4-BE49-F238E27FC236}">
                  <a16:creationId xmlns:a16="http://schemas.microsoft.com/office/drawing/2014/main" id="{D519EC31-0372-451B-AF95-D0868CC774E2}"/>
                </a:ext>
              </a:extLst>
            </p:cNvPr>
            <p:cNvCxnSpPr>
              <a:cxnSpLocks/>
            </p:cNvCxnSpPr>
            <p:nvPr/>
          </p:nvCxnSpPr>
          <p:spPr>
            <a:xfrm flipH="1">
              <a:off x="5866394" y="5236010"/>
              <a:ext cx="457806" cy="0"/>
            </a:xfrm>
            <a:prstGeom prst="line">
              <a:avLst/>
            </a:prstGeom>
            <a:ln>
              <a:solidFill>
                <a:schemeClr val="bg1">
                  <a:alpha val="65000"/>
                </a:schemeClr>
              </a:solidFill>
              <a:headEnd type="ova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E1384953-43B2-43D3-91C2-AC64A75842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1588" y="3737853"/>
              <a:ext cx="306000" cy="306000"/>
            </a:xfrm>
            <a:prstGeom prst="rect">
              <a:avLst/>
            </a:prstGeom>
          </p:spPr>
        </p:pic>
        <p:grpSp>
          <p:nvGrpSpPr>
            <p:cNvPr id="39" name="组合 38">
              <a:extLst>
                <a:ext uri="{FF2B5EF4-FFF2-40B4-BE49-F238E27FC236}">
                  <a16:creationId xmlns:a16="http://schemas.microsoft.com/office/drawing/2014/main" id="{27A2A14A-325B-40EB-A996-9BD7EA874866}"/>
                </a:ext>
              </a:extLst>
            </p:cNvPr>
            <p:cNvGrpSpPr/>
            <p:nvPr/>
          </p:nvGrpSpPr>
          <p:grpSpPr>
            <a:xfrm>
              <a:off x="3458208" y="1829576"/>
              <a:ext cx="507861" cy="507861"/>
              <a:chOff x="3458208" y="2477276"/>
              <a:chExt cx="507861" cy="507861"/>
            </a:xfrm>
          </p:grpSpPr>
          <p:sp>
            <p:nvSpPr>
              <p:cNvPr id="41" name="椭圆 40">
                <a:extLst>
                  <a:ext uri="{FF2B5EF4-FFF2-40B4-BE49-F238E27FC236}">
                    <a16:creationId xmlns:a16="http://schemas.microsoft.com/office/drawing/2014/main" id="{A4B1B8AF-51BB-432E-9AB5-80D5B03C5991}"/>
                  </a:ext>
                </a:extLst>
              </p:cNvPr>
              <p:cNvSpPr/>
              <p:nvPr/>
            </p:nvSpPr>
            <p:spPr>
              <a:xfrm>
                <a:off x="3458208" y="2477276"/>
                <a:ext cx="507861" cy="5078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Cond-Regular"/>
                  <a:ea typeface="思源黑体 Normal"/>
                  <a:cs typeface="+mn-cs"/>
                </a:endParaRPr>
              </a:p>
            </p:txBody>
          </p:sp>
          <p:pic>
            <p:nvPicPr>
              <p:cNvPr id="42" name="图片 41">
                <a:extLst>
                  <a:ext uri="{FF2B5EF4-FFF2-40B4-BE49-F238E27FC236}">
                    <a16:creationId xmlns:a16="http://schemas.microsoft.com/office/drawing/2014/main" id="{DE99E359-5E32-4547-B84B-F5729F6A30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75763" y="2594831"/>
                <a:ext cx="306000" cy="306000"/>
              </a:xfrm>
              <a:prstGeom prst="rect">
                <a:avLst/>
              </a:prstGeom>
            </p:spPr>
          </p:pic>
        </p:grpSp>
        <p:pic>
          <p:nvPicPr>
            <p:cNvPr id="40" name="图片 39">
              <a:extLst>
                <a:ext uri="{FF2B5EF4-FFF2-40B4-BE49-F238E27FC236}">
                  <a16:creationId xmlns:a16="http://schemas.microsoft.com/office/drawing/2014/main" id="{9E853936-E14B-44D8-A609-6FD59296209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00799" y="3737853"/>
              <a:ext cx="306000" cy="306000"/>
            </a:xfrm>
            <a:prstGeom prst="rect">
              <a:avLst/>
            </a:prstGeom>
          </p:spPr>
        </p:pic>
      </p:grpSp>
      <p:sp>
        <p:nvSpPr>
          <p:cNvPr id="5" name="文本框 4">
            <a:extLst>
              <a:ext uri="{FF2B5EF4-FFF2-40B4-BE49-F238E27FC236}">
                <a16:creationId xmlns:a16="http://schemas.microsoft.com/office/drawing/2014/main" id="{7318BFDE-D260-413E-DD30-0598BD1E28B4}"/>
              </a:ext>
            </a:extLst>
          </p:cNvPr>
          <p:cNvSpPr txBox="1"/>
          <p:nvPr/>
        </p:nvSpPr>
        <p:spPr>
          <a:xfrm>
            <a:off x="3359999" y="5748978"/>
            <a:ext cx="6096000" cy="646331"/>
          </a:xfrm>
          <a:prstGeom prst="rect">
            <a:avLst/>
          </a:prstGeom>
          <a:noFill/>
        </p:spPr>
        <p:txBody>
          <a:bodyPr wrap="square">
            <a:spAutoFit/>
          </a:bodyPr>
          <a:lstStyle/>
          <a:p>
            <a:pPr algn="ctr"/>
            <a:r>
              <a:rPr lang="zh-CN" altLang="zh-CN" sz="1800" dirty="0">
                <a:solidFill>
                  <a:schemeClr val="bg1"/>
                </a:solidFill>
                <a:effectLst/>
                <a:ea typeface="等线" panose="02010600030101010101" pitchFamily="2" charset="-122"/>
                <a:cs typeface="Times New Roman" panose="02020603050405020304" pitchFamily="18" charset="0"/>
              </a:rPr>
              <a:t>将传感器节点组成网络，在传感器之间进行信息处理和传输，并将数据传输到互联网进行信息交互</a:t>
            </a:r>
            <a:endParaRPr lang="zh-CN" altLang="en-US" dirty="0">
              <a:solidFill>
                <a:schemeClr val="bg1"/>
              </a:solidFill>
            </a:endParaRPr>
          </a:p>
        </p:txBody>
      </p:sp>
      <p:sp>
        <p:nvSpPr>
          <p:cNvPr id="45" name="文本框 44">
            <a:extLst>
              <a:ext uri="{FF2B5EF4-FFF2-40B4-BE49-F238E27FC236}">
                <a16:creationId xmlns:a16="http://schemas.microsoft.com/office/drawing/2014/main" id="{E6C7FDBA-699B-6468-7799-50F6E12B2B98}"/>
              </a:ext>
            </a:extLst>
          </p:cNvPr>
          <p:cNvSpPr txBox="1"/>
          <p:nvPr/>
        </p:nvSpPr>
        <p:spPr>
          <a:xfrm>
            <a:off x="536419" y="38252"/>
            <a:ext cx="6096000" cy="369332"/>
          </a:xfrm>
          <a:prstGeom prst="rect">
            <a:avLst/>
          </a:prstGeom>
          <a:noFill/>
        </p:spPr>
        <p:txBody>
          <a:bodyPr wrap="square">
            <a:spAutoFit/>
          </a:bodyPr>
          <a:lstStyle/>
          <a:p>
            <a:r>
              <a:rPr lang="zh-CN" altLang="en-US" dirty="0">
                <a:solidFill>
                  <a:schemeClr val="bg1"/>
                </a:solidFill>
              </a:rPr>
              <a:t>（</a:t>
            </a:r>
            <a:r>
              <a:rPr lang="en-US" altLang="zh-CN" dirty="0">
                <a:solidFill>
                  <a:schemeClr val="bg1"/>
                </a:solidFill>
              </a:rPr>
              <a:t>Wireless Sensor Networks</a:t>
            </a:r>
            <a:r>
              <a:rPr lang="zh-CN" altLang="en-US" dirty="0">
                <a:solidFill>
                  <a:schemeClr val="bg1"/>
                </a:solidFill>
              </a:rPr>
              <a:t>）</a:t>
            </a:r>
          </a:p>
        </p:txBody>
      </p:sp>
      <p:pic>
        <p:nvPicPr>
          <p:cNvPr id="46" name="图片 45">
            <a:extLst>
              <a:ext uri="{FF2B5EF4-FFF2-40B4-BE49-F238E27FC236}">
                <a16:creationId xmlns:a16="http://schemas.microsoft.com/office/drawing/2014/main" id="{786B3ABF-FBCF-89E4-B0A9-B3241A88018C}"/>
              </a:ext>
            </a:extLst>
          </p:cNvPr>
          <p:cNvPicPr>
            <a:picLocks noChangeAspect="1"/>
          </p:cNvPicPr>
          <p:nvPr/>
        </p:nvPicPr>
        <p:blipFill>
          <a:blip r:embed="rId6"/>
          <a:stretch>
            <a:fillRect/>
          </a:stretch>
        </p:blipFill>
        <p:spPr>
          <a:xfrm>
            <a:off x="8459419" y="152555"/>
            <a:ext cx="3490015" cy="1610776"/>
          </a:xfrm>
          <a:prstGeom prst="rect">
            <a:avLst/>
          </a:prstGeom>
        </p:spPr>
      </p:pic>
    </p:spTree>
    <p:extLst>
      <p:ext uri="{BB962C8B-B14F-4D97-AF65-F5344CB8AC3E}">
        <p14:creationId xmlns:p14="http://schemas.microsoft.com/office/powerpoint/2010/main" val="2771649100"/>
      </p:ext>
    </p:extLst>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50"/>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3</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3759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212745"/>
                    </a:solidFill>
                    <a:latin typeface="思源黑体 CN Medium" panose="020B0600000000000000" pitchFamily="34" charset="-122"/>
                    <a:ea typeface="思源黑体 CN Medium" panose="020B0600000000000000" pitchFamily="34" charset="-122"/>
                  </a:rPr>
                  <a:t>NB-IoT</a:t>
                </a:r>
                <a:endPar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endParaRPr>
              </a:p>
            </p:txBody>
          </p:sp>
        </p:grpSp>
      </p:grpSp>
      <p:grpSp>
        <p:nvGrpSpPr>
          <p:cNvPr id="12" name="组合 11">
            <a:extLst>
              <a:ext uri="{FF2B5EF4-FFF2-40B4-BE49-F238E27FC236}">
                <a16:creationId xmlns:a16="http://schemas.microsoft.com/office/drawing/2014/main" id="{0DA82B3C-87CF-4427-B39D-24EA5E304A6A}"/>
              </a:ext>
            </a:extLst>
          </p:cNvPr>
          <p:cNvGrpSpPr/>
          <p:nvPr/>
        </p:nvGrpSpPr>
        <p:grpSpPr>
          <a:xfrm>
            <a:off x="1235602" y="1657038"/>
            <a:ext cx="2801257" cy="4041897"/>
            <a:chOff x="779997" y="1234212"/>
            <a:chExt cx="2801257" cy="4041897"/>
          </a:xfrm>
        </p:grpSpPr>
        <p:sp>
          <p:nvSpPr>
            <p:cNvPr id="13" name="矩形 12">
              <a:extLst>
                <a:ext uri="{FF2B5EF4-FFF2-40B4-BE49-F238E27FC236}">
                  <a16:creationId xmlns:a16="http://schemas.microsoft.com/office/drawing/2014/main" id="{64765253-20B8-4C6E-B83F-FADEA4D30A20}"/>
                </a:ext>
              </a:extLst>
            </p:cNvPr>
            <p:cNvSpPr/>
            <p:nvPr/>
          </p:nvSpPr>
          <p:spPr>
            <a:xfrm>
              <a:off x="779997" y="3142509"/>
              <a:ext cx="2801257" cy="213360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矩形 13">
              <a:extLst>
                <a:ext uri="{FF2B5EF4-FFF2-40B4-BE49-F238E27FC236}">
                  <a16:creationId xmlns:a16="http://schemas.microsoft.com/office/drawing/2014/main" id="{F1414D1B-CD73-4D52-8027-EA5374DDD365}"/>
                </a:ext>
              </a:extLst>
            </p:cNvPr>
            <p:cNvSpPr/>
            <p:nvPr/>
          </p:nvSpPr>
          <p:spPr>
            <a:xfrm>
              <a:off x="779997" y="1234212"/>
              <a:ext cx="2801257" cy="1899130"/>
            </a:xfrm>
            <a:prstGeom prst="rect">
              <a:avLst/>
            </a:prstGeom>
            <a:blipFill>
              <a:blip r:embed="rId2"/>
              <a:stretch>
                <a:fillRect l="-7325" r="-725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BBF57B82-07CB-4268-9723-C7389A408992}"/>
                </a:ext>
              </a:extLst>
            </p:cNvPr>
            <p:cNvSpPr txBox="1"/>
            <p:nvPr/>
          </p:nvSpPr>
          <p:spPr>
            <a:xfrm>
              <a:off x="1004475" y="3164818"/>
              <a:ext cx="2193091"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gradFill>
                    <a:gsLst>
                      <a:gs pos="0">
                        <a:schemeClr val="accent2"/>
                      </a:gs>
                      <a:gs pos="100000">
                        <a:schemeClr val="accent1"/>
                      </a:gs>
                    </a:gsLst>
                    <a:lin ang="2700000" scaled="0"/>
                  </a:gradFill>
                  <a:latin typeface="思源黑体 CN Medium" panose="020B0600000000000000" pitchFamily="34" charset="-122"/>
                  <a:ea typeface="思源黑体 CN Medium" panose="020B0600000000000000" pitchFamily="34" charset="-122"/>
                </a:rPr>
                <a:t>特点</a:t>
              </a:r>
            </a:p>
          </p:txBody>
        </p:sp>
        <p:sp>
          <p:nvSpPr>
            <p:cNvPr id="16" name="文本框 15">
              <a:extLst>
                <a:ext uri="{FF2B5EF4-FFF2-40B4-BE49-F238E27FC236}">
                  <a16:creationId xmlns:a16="http://schemas.microsoft.com/office/drawing/2014/main" id="{DA0AD048-DFDD-437E-952A-FFD832EA99F5}"/>
                </a:ext>
              </a:extLst>
            </p:cNvPr>
            <p:cNvSpPr txBox="1"/>
            <p:nvPr/>
          </p:nvSpPr>
          <p:spPr>
            <a:xfrm>
              <a:off x="965756" y="3680604"/>
              <a:ext cx="2193090" cy="1449051"/>
            </a:xfrm>
            <a:prstGeom prst="rect">
              <a:avLst/>
            </a:prstGeom>
            <a:noFill/>
          </p:spPr>
          <p:txBody>
            <a:bodyPr wrap="square" rtlCol="0">
              <a:spAutoFit/>
            </a:bodyPr>
            <a:lstStyle/>
            <a:p>
              <a:pPr>
                <a:lnSpc>
                  <a:spcPct val="150000"/>
                </a:lnSpc>
              </a:pPr>
              <a:r>
                <a:rPr lang="zh-CN" altLang="en-US" sz="1200" dirty="0">
                  <a:solidFill>
                    <a:schemeClr val="bg1"/>
                  </a:solidFill>
                  <a:effectLst/>
                  <a:ea typeface="等线" panose="02010600030101010101" pitchFamily="2" charset="-122"/>
                  <a:cs typeface="Times New Roman" panose="02020603050405020304" pitchFamily="18" charset="0"/>
                </a:rPr>
                <a:t>采用低带宽、数据重复传输、简化网络传输协议等技术手段低功耗广域物联网技术，具有广覆盖、大连接、微功耗和低成本等优势。</a:t>
              </a:r>
              <a:endParaRPr lang="zh-CN" altLang="en-US" sz="12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17" name="组合 16">
            <a:extLst>
              <a:ext uri="{FF2B5EF4-FFF2-40B4-BE49-F238E27FC236}">
                <a16:creationId xmlns:a16="http://schemas.microsoft.com/office/drawing/2014/main" id="{F94FDA41-58B3-4209-8D0F-A19362D8072A}"/>
              </a:ext>
            </a:extLst>
          </p:cNvPr>
          <p:cNvGrpSpPr/>
          <p:nvPr/>
        </p:nvGrpSpPr>
        <p:grpSpPr>
          <a:xfrm>
            <a:off x="4695372" y="1657038"/>
            <a:ext cx="2801257" cy="4041897"/>
            <a:chOff x="779997" y="1234212"/>
            <a:chExt cx="2801257" cy="4041897"/>
          </a:xfrm>
        </p:grpSpPr>
        <p:sp>
          <p:nvSpPr>
            <p:cNvPr id="18" name="矩形 17">
              <a:extLst>
                <a:ext uri="{FF2B5EF4-FFF2-40B4-BE49-F238E27FC236}">
                  <a16:creationId xmlns:a16="http://schemas.microsoft.com/office/drawing/2014/main" id="{4A636C0F-B137-4061-BB98-1BB8F5DBCAD5}"/>
                </a:ext>
              </a:extLst>
            </p:cNvPr>
            <p:cNvSpPr/>
            <p:nvPr/>
          </p:nvSpPr>
          <p:spPr>
            <a:xfrm>
              <a:off x="779997" y="3142509"/>
              <a:ext cx="2801257" cy="213360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endParaRPr>
            </a:p>
          </p:txBody>
        </p:sp>
        <p:sp>
          <p:nvSpPr>
            <p:cNvPr id="19" name="矩形 18">
              <a:extLst>
                <a:ext uri="{FF2B5EF4-FFF2-40B4-BE49-F238E27FC236}">
                  <a16:creationId xmlns:a16="http://schemas.microsoft.com/office/drawing/2014/main" id="{9A9A9E0D-B06B-42AA-871F-B883BE04427F}"/>
                </a:ext>
              </a:extLst>
            </p:cNvPr>
            <p:cNvSpPr/>
            <p:nvPr/>
          </p:nvSpPr>
          <p:spPr>
            <a:xfrm>
              <a:off x="779997" y="1234212"/>
              <a:ext cx="2801257" cy="1899130"/>
            </a:xfrm>
            <a:prstGeom prst="rect">
              <a:avLst/>
            </a:prstGeom>
            <a:blipFill>
              <a:blip r:embed="rId3"/>
              <a:stretch>
                <a:fillRect l="-850"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文本框 19">
              <a:extLst>
                <a:ext uri="{FF2B5EF4-FFF2-40B4-BE49-F238E27FC236}">
                  <a16:creationId xmlns:a16="http://schemas.microsoft.com/office/drawing/2014/main" id="{7781C126-6CE5-4C2B-A0D5-C44C49FF3044}"/>
                </a:ext>
              </a:extLst>
            </p:cNvPr>
            <p:cNvSpPr txBox="1"/>
            <p:nvPr/>
          </p:nvSpPr>
          <p:spPr>
            <a:xfrm>
              <a:off x="880682" y="3236911"/>
              <a:ext cx="2193091"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gradFill>
                    <a:gsLst>
                      <a:gs pos="0">
                        <a:schemeClr val="accent2"/>
                      </a:gs>
                      <a:gs pos="100000">
                        <a:schemeClr val="accent1"/>
                      </a:gs>
                    </a:gsLst>
                    <a:lin ang="2700000" scaled="0"/>
                  </a:gradFill>
                  <a:latin typeface="思源黑体 CN Medium" panose="020B0600000000000000" pitchFamily="34" charset="-122"/>
                  <a:ea typeface="思源黑体 CN Medium" panose="020B0600000000000000" pitchFamily="34" charset="-122"/>
                </a:rPr>
                <a:t>适用</a:t>
              </a:r>
            </a:p>
          </p:txBody>
        </p:sp>
        <p:sp>
          <p:nvSpPr>
            <p:cNvPr id="21" name="文本框 20">
              <a:extLst>
                <a:ext uri="{FF2B5EF4-FFF2-40B4-BE49-F238E27FC236}">
                  <a16:creationId xmlns:a16="http://schemas.microsoft.com/office/drawing/2014/main" id="{F646C0E1-3051-4CC1-BE15-C33BB41C151B}"/>
                </a:ext>
              </a:extLst>
            </p:cNvPr>
            <p:cNvSpPr txBox="1"/>
            <p:nvPr/>
          </p:nvSpPr>
          <p:spPr>
            <a:xfrm>
              <a:off x="880682" y="3648343"/>
              <a:ext cx="2700571" cy="1172052"/>
            </a:xfrm>
            <a:prstGeom prst="rect">
              <a:avLst/>
            </a:prstGeom>
            <a:noFill/>
          </p:spPr>
          <p:txBody>
            <a:bodyPr wrap="square" rtlCol="0">
              <a:spAutoFit/>
            </a:bodyPr>
            <a:lstStyle/>
            <a:p>
              <a:pPr>
                <a:lnSpc>
                  <a:spcPct val="150000"/>
                </a:lnSpc>
              </a:pPr>
              <a:r>
                <a:rPr lang="zh-CN" altLang="en-US" sz="1200" dirty="0">
                  <a:solidFill>
                    <a:schemeClr val="bg1"/>
                  </a:solidFill>
                  <a:effectLst/>
                  <a:ea typeface="等线" panose="02010600030101010101" pitchFamily="2" charset="-122"/>
                  <a:cs typeface="Times New Roman" panose="02020603050405020304" pitchFamily="18" charset="0"/>
                </a:rPr>
                <a:t>适用于面向低功耗广域技术</a:t>
              </a:r>
              <a:r>
                <a:rPr lang="zh-CN" altLang="en-US" sz="1200" dirty="0">
                  <a:solidFill>
                    <a:schemeClr val="bg1"/>
                  </a:solidFill>
                  <a:cs typeface="Times New Roman" panose="02020603050405020304" pitchFamily="18" charset="0"/>
                </a:rPr>
                <a:t>（</a:t>
              </a:r>
              <a:r>
                <a:rPr lang="en-US" altLang="zh-CN" sz="1200" dirty="0">
                  <a:solidFill>
                    <a:schemeClr val="bg1"/>
                  </a:solidFill>
                  <a:cs typeface="Times New Roman" panose="02020603050405020304" pitchFamily="18" charset="0"/>
                </a:rPr>
                <a:t> LPWA</a:t>
              </a:r>
              <a:r>
                <a:rPr lang="zh-CN" altLang="en-US" sz="1200" dirty="0">
                  <a:solidFill>
                    <a:schemeClr val="bg1"/>
                  </a:solidFill>
                  <a:cs typeface="Times New Roman" panose="02020603050405020304" pitchFamily="18" charset="0"/>
                </a:rPr>
                <a:t>）</a:t>
              </a:r>
              <a:r>
                <a:rPr lang="zh-CN" altLang="en-US" sz="1200" dirty="0">
                  <a:solidFill>
                    <a:schemeClr val="bg1"/>
                  </a:solidFill>
                  <a:effectLst/>
                  <a:ea typeface="等线" panose="02010600030101010101" pitchFamily="2" charset="-122"/>
                  <a:cs typeface="Times New Roman" panose="02020603050405020304" pitchFamily="18" charset="0"/>
                </a:rPr>
                <a:t>的物联网应用。可以直接部署在</a:t>
              </a:r>
              <a:r>
                <a:rPr lang="en-US" altLang="zh-CN" sz="1200" dirty="0">
                  <a:solidFill>
                    <a:schemeClr val="bg1"/>
                  </a:solidFill>
                  <a:effectLst/>
                  <a:ea typeface="等线" panose="02010600030101010101" pitchFamily="2" charset="-122"/>
                  <a:cs typeface="Times New Roman" panose="02020603050405020304" pitchFamily="18" charset="0"/>
                </a:rPr>
                <a:t>GSM</a:t>
              </a:r>
              <a:r>
                <a:rPr lang="zh-CN" altLang="en-US" sz="1200" dirty="0">
                  <a:solidFill>
                    <a:schemeClr val="bg1"/>
                  </a:solidFill>
                  <a:effectLst/>
                  <a:ea typeface="等线" panose="02010600030101010101" pitchFamily="2" charset="-122"/>
                  <a:cs typeface="Times New Roman" panose="02020603050405020304" pitchFamily="18" charset="0"/>
                </a:rPr>
                <a:t>、</a:t>
              </a:r>
              <a:r>
                <a:rPr lang="en-US" altLang="zh-CN" sz="1200" dirty="0">
                  <a:solidFill>
                    <a:schemeClr val="bg1"/>
                  </a:solidFill>
                  <a:effectLst/>
                  <a:ea typeface="等线" panose="02010600030101010101" pitchFamily="2" charset="-122"/>
                  <a:cs typeface="Times New Roman" panose="02020603050405020304" pitchFamily="18" charset="0"/>
                </a:rPr>
                <a:t>UMTS</a:t>
              </a:r>
              <a:r>
                <a:rPr lang="zh-CN" altLang="en-US" sz="1200" dirty="0">
                  <a:solidFill>
                    <a:schemeClr val="bg1"/>
                  </a:solidFill>
                  <a:effectLst/>
                  <a:ea typeface="等线" panose="02010600030101010101" pitchFamily="2" charset="-122"/>
                  <a:cs typeface="Times New Roman" panose="02020603050405020304" pitchFamily="18" charset="0"/>
                </a:rPr>
                <a:t>或</a:t>
              </a:r>
              <a:r>
                <a:rPr lang="en-US" altLang="zh-CN" sz="1200" dirty="0">
                  <a:solidFill>
                    <a:schemeClr val="bg1"/>
                  </a:solidFill>
                  <a:effectLst/>
                  <a:ea typeface="等线" panose="02010600030101010101" pitchFamily="2" charset="-122"/>
                  <a:cs typeface="Times New Roman" panose="02020603050405020304" pitchFamily="18" charset="0"/>
                </a:rPr>
                <a:t>LTE</a:t>
              </a:r>
              <a:r>
                <a:rPr lang="zh-CN" altLang="en-US" sz="1200" dirty="0">
                  <a:solidFill>
                    <a:schemeClr val="bg1"/>
                  </a:solidFill>
                  <a:effectLst/>
                  <a:ea typeface="等线" panose="02010600030101010101" pitchFamily="2" charset="-122"/>
                  <a:cs typeface="Times New Roman" panose="02020603050405020304" pitchFamily="18" charset="0"/>
                </a:rPr>
                <a:t>网络上，可以降低部署成本，并实现应用系统的平滑升级。</a:t>
              </a:r>
              <a:endParaRPr lang="zh-CN" altLang="en-US" sz="12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22" name="组合 21">
            <a:extLst>
              <a:ext uri="{FF2B5EF4-FFF2-40B4-BE49-F238E27FC236}">
                <a16:creationId xmlns:a16="http://schemas.microsoft.com/office/drawing/2014/main" id="{D6F88F4B-945A-439E-9E9F-0ED485245207}"/>
              </a:ext>
            </a:extLst>
          </p:cNvPr>
          <p:cNvGrpSpPr/>
          <p:nvPr/>
        </p:nvGrpSpPr>
        <p:grpSpPr>
          <a:xfrm>
            <a:off x="8155142" y="1657038"/>
            <a:ext cx="2801257" cy="4041897"/>
            <a:chOff x="779997" y="1234212"/>
            <a:chExt cx="2801257" cy="4041897"/>
          </a:xfrm>
        </p:grpSpPr>
        <p:sp>
          <p:nvSpPr>
            <p:cNvPr id="23" name="矩形 22">
              <a:extLst>
                <a:ext uri="{FF2B5EF4-FFF2-40B4-BE49-F238E27FC236}">
                  <a16:creationId xmlns:a16="http://schemas.microsoft.com/office/drawing/2014/main" id="{8577D9FB-F492-401C-8B6F-94AC5D94BB3B}"/>
                </a:ext>
              </a:extLst>
            </p:cNvPr>
            <p:cNvSpPr/>
            <p:nvPr/>
          </p:nvSpPr>
          <p:spPr>
            <a:xfrm>
              <a:off x="779997" y="3142509"/>
              <a:ext cx="2801257" cy="213360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endParaRPr>
            </a:p>
          </p:txBody>
        </p:sp>
        <p:sp>
          <p:nvSpPr>
            <p:cNvPr id="24" name="矩形 23">
              <a:extLst>
                <a:ext uri="{FF2B5EF4-FFF2-40B4-BE49-F238E27FC236}">
                  <a16:creationId xmlns:a16="http://schemas.microsoft.com/office/drawing/2014/main" id="{9BB86604-7FE9-4997-854C-99D0E724A34C}"/>
                </a:ext>
              </a:extLst>
            </p:cNvPr>
            <p:cNvSpPr/>
            <p:nvPr/>
          </p:nvSpPr>
          <p:spPr>
            <a:xfrm>
              <a:off x="779997" y="1234212"/>
              <a:ext cx="2801257" cy="1899130"/>
            </a:xfrm>
            <a:prstGeom prst="rect">
              <a:avLst/>
            </a:prstGeom>
            <a:blipFill>
              <a:blip r:embed="rId4"/>
              <a:stretch>
                <a:fillRect l="-850"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文本框 24">
              <a:extLst>
                <a:ext uri="{FF2B5EF4-FFF2-40B4-BE49-F238E27FC236}">
                  <a16:creationId xmlns:a16="http://schemas.microsoft.com/office/drawing/2014/main" id="{3F6856EF-B8BC-4C5D-8636-6379673EA65E}"/>
                </a:ext>
              </a:extLst>
            </p:cNvPr>
            <p:cNvSpPr txBox="1"/>
            <p:nvPr/>
          </p:nvSpPr>
          <p:spPr>
            <a:xfrm>
              <a:off x="1083509" y="3174262"/>
              <a:ext cx="2193091"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gradFill>
                    <a:gsLst>
                      <a:gs pos="0">
                        <a:schemeClr val="accent2"/>
                      </a:gs>
                      <a:gs pos="100000">
                        <a:schemeClr val="accent1"/>
                      </a:gs>
                    </a:gsLst>
                    <a:lin ang="2700000" scaled="0"/>
                  </a:gradFill>
                  <a:latin typeface="思源黑体 CN Medium" panose="020B0600000000000000" pitchFamily="34" charset="-122"/>
                  <a:ea typeface="思源黑体 CN Medium" panose="020B0600000000000000" pitchFamily="34" charset="-122"/>
                </a:rPr>
                <a:t>不足</a:t>
              </a:r>
            </a:p>
          </p:txBody>
        </p:sp>
        <p:sp>
          <p:nvSpPr>
            <p:cNvPr id="26" name="文本框 25">
              <a:extLst>
                <a:ext uri="{FF2B5EF4-FFF2-40B4-BE49-F238E27FC236}">
                  <a16:creationId xmlns:a16="http://schemas.microsoft.com/office/drawing/2014/main" id="{4F408A72-5CC1-4865-A5ED-5A8475D5589C}"/>
                </a:ext>
              </a:extLst>
            </p:cNvPr>
            <p:cNvSpPr txBox="1"/>
            <p:nvPr/>
          </p:nvSpPr>
          <p:spPr>
            <a:xfrm>
              <a:off x="1001734" y="3648792"/>
              <a:ext cx="2193090" cy="1448602"/>
            </a:xfrm>
            <a:prstGeom prst="rect">
              <a:avLst/>
            </a:prstGeom>
            <a:noFill/>
          </p:spPr>
          <p:txBody>
            <a:bodyPr wrap="square" rtlCol="0">
              <a:spAutoFit/>
            </a:bodyPr>
            <a:lstStyle/>
            <a:p>
              <a:pP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传输速率较低、传输时延较大，并且在快速移动时容易掉线。对于移动性和速率性要求较高、数据量大、需要语音视频业务的场景，</a:t>
              </a:r>
              <a:r>
                <a:rPr lang="en-US" altLang="zh-CN" sz="1200" dirty="0">
                  <a:solidFill>
                    <a:schemeClr val="bg1"/>
                  </a:solidFill>
                  <a:latin typeface="思源黑体 CN Light" panose="020B0300000000000000" pitchFamily="34" charset="-122"/>
                  <a:ea typeface="思源黑体 CN Light" panose="020B0300000000000000" pitchFamily="34" charset="-122"/>
                </a:rPr>
                <a:t>NB-IoT</a:t>
              </a:r>
              <a:r>
                <a:rPr lang="zh-CN" altLang="en-US" sz="1200" dirty="0">
                  <a:solidFill>
                    <a:schemeClr val="bg1"/>
                  </a:solidFill>
                  <a:latin typeface="思源黑体 CN Light" panose="020B0300000000000000" pitchFamily="34" charset="-122"/>
                  <a:ea typeface="思源黑体 CN Light" panose="020B0300000000000000" pitchFamily="34" charset="-122"/>
                </a:rPr>
                <a:t>无法满足需求</a:t>
              </a:r>
            </a:p>
          </p:txBody>
        </p:sp>
      </p:grpSp>
      <p:sp>
        <p:nvSpPr>
          <p:cNvPr id="5" name="文本框 4">
            <a:extLst>
              <a:ext uri="{FF2B5EF4-FFF2-40B4-BE49-F238E27FC236}">
                <a16:creationId xmlns:a16="http://schemas.microsoft.com/office/drawing/2014/main" id="{37AE71BF-482D-9128-807F-0897495AFF62}"/>
              </a:ext>
            </a:extLst>
          </p:cNvPr>
          <p:cNvSpPr txBox="1"/>
          <p:nvPr/>
        </p:nvSpPr>
        <p:spPr>
          <a:xfrm>
            <a:off x="468160" y="47955"/>
            <a:ext cx="6096000" cy="369332"/>
          </a:xfrm>
          <a:prstGeom prst="rect">
            <a:avLst/>
          </a:prstGeom>
          <a:noFill/>
        </p:spPr>
        <p:txBody>
          <a:bodyPr wrap="square">
            <a:spAutoFit/>
          </a:bodyPr>
          <a:lstStyle/>
          <a:p>
            <a:r>
              <a:rPr lang="en-US" altLang="zh-CN" sz="1800" dirty="0">
                <a:solidFill>
                  <a:schemeClr val="bg1"/>
                </a:solidFill>
                <a:effectLst/>
                <a:latin typeface="等线" panose="02010600030101010101" pitchFamily="2" charset="-122"/>
                <a:cs typeface="Times New Roman" panose="02020603050405020304" pitchFamily="18" charset="0"/>
              </a:rPr>
              <a:t>Narrow Band Internet of Things</a:t>
            </a:r>
            <a:endParaRPr lang="zh-CN" altLang="en-US" dirty="0">
              <a:solidFill>
                <a:schemeClr val="bg1"/>
              </a:solidFill>
            </a:endParaRPr>
          </a:p>
        </p:txBody>
      </p:sp>
      <p:sp>
        <p:nvSpPr>
          <p:cNvPr id="27" name="文本框 26">
            <a:extLst>
              <a:ext uri="{FF2B5EF4-FFF2-40B4-BE49-F238E27FC236}">
                <a16:creationId xmlns:a16="http://schemas.microsoft.com/office/drawing/2014/main" id="{EE2A965F-8E35-1EEB-7CDE-67CC0BD00DFE}"/>
              </a:ext>
            </a:extLst>
          </p:cNvPr>
          <p:cNvSpPr txBox="1"/>
          <p:nvPr/>
        </p:nvSpPr>
        <p:spPr>
          <a:xfrm>
            <a:off x="6302431" y="3928086"/>
            <a:ext cx="6096000" cy="276999"/>
          </a:xfrm>
          <a:prstGeom prst="rect">
            <a:avLst/>
          </a:prstGeom>
          <a:noFill/>
        </p:spPr>
        <p:txBody>
          <a:bodyPr wrap="square">
            <a:spAutoFit/>
          </a:bodyPr>
          <a:lstStyle/>
          <a:p>
            <a:r>
              <a:rPr lang="en-US" altLang="zh-CN" sz="1200" dirty="0">
                <a:solidFill>
                  <a:schemeClr val="bg1"/>
                </a:solidFill>
                <a:effectLst/>
                <a:ea typeface="等线" panose="02010600030101010101" pitchFamily="2" charset="-122"/>
                <a:cs typeface="Times New Roman" panose="02020603050405020304" pitchFamily="18" charset="0"/>
              </a:rPr>
              <a:t>Low Power Wide Area</a:t>
            </a:r>
            <a:endParaRPr lang="zh-CN" altLang="en-US" sz="1200" dirty="0"/>
          </a:p>
        </p:txBody>
      </p:sp>
      <p:sp>
        <p:nvSpPr>
          <p:cNvPr id="3" name="文本框 2">
            <a:extLst>
              <a:ext uri="{FF2B5EF4-FFF2-40B4-BE49-F238E27FC236}">
                <a16:creationId xmlns:a16="http://schemas.microsoft.com/office/drawing/2014/main" id="{D25C9534-25D9-E8AC-4B79-0D7FA73FDE78}"/>
              </a:ext>
            </a:extLst>
          </p:cNvPr>
          <p:cNvSpPr txBox="1"/>
          <p:nvPr/>
        </p:nvSpPr>
        <p:spPr>
          <a:xfrm>
            <a:off x="4156739" y="488698"/>
            <a:ext cx="5150812" cy="646331"/>
          </a:xfrm>
          <a:prstGeom prst="rect">
            <a:avLst/>
          </a:prstGeom>
          <a:noFill/>
        </p:spPr>
        <p:txBody>
          <a:bodyPr wrap="square">
            <a:spAutoFit/>
          </a:bodyPr>
          <a:lstStyle/>
          <a:p>
            <a:r>
              <a:rPr lang="zh-CN" altLang="en-US" dirty="0">
                <a:solidFill>
                  <a:schemeClr val="bg1"/>
                </a:solidFill>
              </a:rPr>
              <a:t>窄带物联网是基于蜂窝网络的通信技术，利用现有的移动通信基础设施来提供远程通信能力。</a:t>
            </a:r>
          </a:p>
        </p:txBody>
      </p:sp>
      <p:sp>
        <p:nvSpPr>
          <p:cNvPr id="6" name="文本框 5">
            <a:extLst>
              <a:ext uri="{FF2B5EF4-FFF2-40B4-BE49-F238E27FC236}">
                <a16:creationId xmlns:a16="http://schemas.microsoft.com/office/drawing/2014/main" id="{525AB859-E9FD-BCDF-A007-8709C14F9766}"/>
              </a:ext>
            </a:extLst>
          </p:cNvPr>
          <p:cNvSpPr txBox="1"/>
          <p:nvPr/>
        </p:nvSpPr>
        <p:spPr>
          <a:xfrm>
            <a:off x="3696656" y="4597122"/>
            <a:ext cx="1277622" cy="461665"/>
          </a:xfrm>
          <a:prstGeom prst="rect">
            <a:avLst/>
          </a:prstGeom>
          <a:noFill/>
        </p:spPr>
        <p:txBody>
          <a:bodyPr wrap="square">
            <a:spAutoFit/>
          </a:bodyPr>
          <a:lstStyle/>
          <a:p>
            <a:r>
              <a:rPr lang="zh-CN" altLang="en-US" sz="1200" dirty="0">
                <a:solidFill>
                  <a:schemeClr val="accent2">
                    <a:lumMod val="40000"/>
                    <a:lumOff val="60000"/>
                  </a:schemeClr>
                </a:solidFill>
              </a:rPr>
              <a:t>移动通信领域中的无线通信标准</a:t>
            </a:r>
          </a:p>
        </p:txBody>
      </p:sp>
    </p:spTree>
    <p:extLst>
      <p:ext uri="{BB962C8B-B14F-4D97-AF65-F5344CB8AC3E}">
        <p14:creationId xmlns:p14="http://schemas.microsoft.com/office/powerpoint/2010/main" val="3200130835"/>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3250569" y="174194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4</a:t>
              </a:r>
              <a:endParaRPr kumimoji="0" lang="zh-CN" altLang="en-US"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8201BF6F-4889-41AE-A4A4-DFFBCF725F12}"/>
                  </a:ext>
                </a:extLst>
              </p:cNvPr>
              <p:cNvSpPr txBox="1"/>
              <p:nvPr/>
            </p:nvSpPr>
            <p:spPr>
              <a:xfrm>
                <a:off x="5394962" y="3794562"/>
                <a:ext cx="1402078" cy="22137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2800" dirty="0">
                    <a:solidFill>
                      <a:srgbClr val="212745"/>
                    </a:solidFill>
                    <a:latin typeface="思源黑体 CN Medium" panose="020B0600000000000000" pitchFamily="34" charset="-122"/>
                    <a:ea typeface="思源黑体 CN Medium" panose="020B0600000000000000" pitchFamily="34" charset="-122"/>
                  </a:rPr>
                  <a:t>感知环境安全分析</a:t>
                </a:r>
              </a:p>
            </p:txBody>
          </p:sp>
        </p:grpSp>
      </p:grpSp>
      <p:sp>
        <p:nvSpPr>
          <p:cNvPr id="8" name="PA-椭圆 7">
            <a:extLst>
              <a:ext uri="{FF2B5EF4-FFF2-40B4-BE49-F238E27FC236}">
                <a16:creationId xmlns:a16="http://schemas.microsoft.com/office/drawing/2014/main" id="{F463C885-1493-4714-B699-7E481FBDB684}"/>
              </a:ext>
            </a:extLst>
          </p:cNvPr>
          <p:cNvSpPr/>
          <p:nvPr>
            <p:custDataLst>
              <p:tags r:id="rId2"/>
            </p:custDataLst>
          </p:nvPr>
        </p:nvSpPr>
        <p:spPr>
          <a:xfrm>
            <a:off x="2311863" y="3373644"/>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9" name="PA-椭圆 8">
            <a:extLst>
              <a:ext uri="{FF2B5EF4-FFF2-40B4-BE49-F238E27FC236}">
                <a16:creationId xmlns:a16="http://schemas.microsoft.com/office/drawing/2014/main" id="{881CA8BC-0FDD-4347-886F-1BDAAB87E079}"/>
              </a:ext>
            </a:extLst>
          </p:cNvPr>
          <p:cNvSpPr/>
          <p:nvPr>
            <p:custDataLst>
              <p:tags r:id="rId3"/>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0" name="PA-椭圆 9">
            <a:extLst>
              <a:ext uri="{FF2B5EF4-FFF2-40B4-BE49-F238E27FC236}">
                <a16:creationId xmlns:a16="http://schemas.microsoft.com/office/drawing/2014/main" id="{56E67013-CB01-4087-BD65-128285A9511C}"/>
              </a:ext>
            </a:extLst>
          </p:cNvPr>
          <p:cNvSpPr/>
          <p:nvPr>
            <p:custDataLst>
              <p:tags r:id="rId4"/>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1" name="PA-椭圆 10">
            <a:extLst>
              <a:ext uri="{FF2B5EF4-FFF2-40B4-BE49-F238E27FC236}">
                <a16:creationId xmlns:a16="http://schemas.microsoft.com/office/drawing/2014/main" id="{F463C885-1493-4714-B699-7E481FBDB684}"/>
              </a:ext>
            </a:extLst>
          </p:cNvPr>
          <p:cNvSpPr/>
          <p:nvPr>
            <p:custDataLst>
              <p:tags r:id="rId5"/>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PA-椭圆 11">
            <a:extLst>
              <a:ext uri="{FF2B5EF4-FFF2-40B4-BE49-F238E27FC236}">
                <a16:creationId xmlns:a16="http://schemas.microsoft.com/office/drawing/2014/main" id="{F463C885-1493-4714-B699-7E481FBDB684}"/>
              </a:ext>
            </a:extLst>
          </p:cNvPr>
          <p:cNvSpPr/>
          <p:nvPr>
            <p:custDataLst>
              <p:tags r:id="rId6"/>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648400536"/>
      </p:ext>
    </p:extLst>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600" y="323850"/>
            <a:ext cx="3485986"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4</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731591"/>
                <a:ext cx="1402078" cy="350076"/>
              </a:xfrm>
              <a:prstGeom prst="rect">
                <a:avLst/>
              </a:prstGeom>
              <a:noFill/>
            </p:spPr>
            <p:txBody>
              <a:bodyPr wrap="square" rtlCol="0">
                <a:spAutoFit/>
              </a:bodyPr>
              <a:lstStyle/>
              <a:p>
                <a:pPr algn="dist"/>
                <a:r>
                  <a:rPr lang="zh-CN" altLang="en-US" dirty="0">
                    <a:solidFill>
                      <a:schemeClr val="tx2"/>
                    </a:solidFill>
                    <a:latin typeface="思源黑体 CN Medium" panose="020B0600000000000000" pitchFamily="34" charset="-122"/>
                    <a:ea typeface="思源黑体 CN Medium" panose="020B0600000000000000" pitchFamily="34" charset="-122"/>
                  </a:rPr>
                  <a:t>物联网末端传感器</a:t>
                </a:r>
              </a:p>
            </p:txBody>
          </p:sp>
        </p:grpSp>
      </p:grpSp>
      <p:grpSp>
        <p:nvGrpSpPr>
          <p:cNvPr id="12" name="组合 11"/>
          <p:cNvGrpSpPr/>
          <p:nvPr/>
        </p:nvGrpSpPr>
        <p:grpSpPr>
          <a:xfrm>
            <a:off x="1906176" y="1190625"/>
            <a:ext cx="8379648" cy="4705350"/>
            <a:chOff x="1906176" y="1285875"/>
            <a:chExt cx="8379648" cy="4705350"/>
          </a:xfrm>
        </p:grpSpPr>
        <p:cxnSp>
          <p:nvCxnSpPr>
            <p:cNvPr id="13" name="肘形连接符 12"/>
            <p:cNvCxnSpPr>
              <a:stCxn id="18" idx="0"/>
              <a:endCxn id="34" idx="2"/>
            </p:cNvCxnSpPr>
            <p:nvPr/>
          </p:nvCxnSpPr>
          <p:spPr>
            <a:xfrm rot="5400000" flipH="1" flipV="1">
              <a:off x="5050629" y="1945480"/>
              <a:ext cx="409578" cy="1681162"/>
            </a:xfrm>
            <a:prstGeom prst="bentConnector3">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14" name="肘形连接符 13"/>
            <p:cNvCxnSpPr>
              <a:stCxn id="21" idx="0"/>
              <a:endCxn id="33" idx="2"/>
            </p:cNvCxnSpPr>
            <p:nvPr/>
          </p:nvCxnSpPr>
          <p:spPr>
            <a:xfrm rot="16200000" flipV="1">
              <a:off x="6731794" y="1945482"/>
              <a:ext cx="409575" cy="1681162"/>
            </a:xfrm>
            <a:prstGeom prst="bentConnector3">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33" idx="2"/>
              <a:endCxn id="30" idx="0"/>
            </p:cNvCxnSpPr>
            <p:nvPr/>
          </p:nvCxnSpPr>
          <p:spPr>
            <a:xfrm>
              <a:off x="6096000" y="2581275"/>
              <a:ext cx="0" cy="2114550"/>
            </a:xfrm>
            <a:prstGeom prst="line">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16" name="肘形连接符 15"/>
            <p:cNvCxnSpPr>
              <a:stCxn id="24" idx="0"/>
              <a:endCxn id="30" idx="0"/>
            </p:cNvCxnSpPr>
            <p:nvPr/>
          </p:nvCxnSpPr>
          <p:spPr>
            <a:xfrm rot="5400000" flipH="1" flipV="1">
              <a:off x="4414837" y="3014663"/>
              <a:ext cx="12700" cy="3362325"/>
            </a:xfrm>
            <a:prstGeom prst="bentConnector3">
              <a:avLst>
                <a:gd name="adj1" fmla="val 1800000"/>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27" idx="0"/>
              <a:endCxn id="30" idx="0"/>
            </p:cNvCxnSpPr>
            <p:nvPr/>
          </p:nvCxnSpPr>
          <p:spPr>
            <a:xfrm rot="16200000" flipV="1">
              <a:off x="7777163" y="3014662"/>
              <a:ext cx="12700" cy="3362325"/>
            </a:xfrm>
            <a:prstGeom prst="bentConnector3">
              <a:avLst>
                <a:gd name="adj1" fmla="val 1800000"/>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
          <p:nvSpPr>
            <p:cNvPr id="18" name="î$líḑé"/>
            <p:cNvSpPr/>
            <p:nvPr/>
          </p:nvSpPr>
          <p:spPr>
            <a:xfrm>
              <a:off x="3587338" y="2990850"/>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19" name="îşlïďé"/>
            <p:cNvSpPr/>
            <p:nvPr/>
          </p:nvSpPr>
          <p:spPr>
            <a:xfrm>
              <a:off x="3587338" y="3810211"/>
              <a:ext cx="1654998" cy="476039"/>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标签追踪</a:t>
              </a:r>
              <a:endParaRPr lang="en-US" altLang="zh-CN" i="1" dirty="0">
                <a:latin typeface="思源黑体 CN Medium" panose="020B0600000000000000" pitchFamily="34" charset="-122"/>
                <a:ea typeface="思源黑体 CN Medium" panose="020B0600000000000000" pitchFamily="34" charset="-122"/>
              </a:endParaRPr>
            </a:p>
          </p:txBody>
        </p:sp>
        <p:sp>
          <p:nvSpPr>
            <p:cNvPr id="20" name="ïŝḷîdé"/>
            <p:cNvSpPr/>
            <p:nvPr/>
          </p:nvSpPr>
          <p:spPr>
            <a:xfrm>
              <a:off x="4288286" y="3190981"/>
              <a:ext cx="253102" cy="419099"/>
            </a:xfrm>
            <a:custGeom>
              <a:avLst/>
              <a:gdLst>
                <a:gd name="T0" fmla="*/ 3125 w 3333"/>
                <a:gd name="T1" fmla="*/ 5178 h 5527"/>
                <a:gd name="T2" fmla="*/ 2925 w 3333"/>
                <a:gd name="T3" fmla="*/ 586 h 5527"/>
                <a:gd name="T4" fmla="*/ 2810 w 3333"/>
                <a:gd name="T5" fmla="*/ 173 h 5527"/>
                <a:gd name="T6" fmla="*/ 662 w 3333"/>
                <a:gd name="T7" fmla="*/ 0 h 5527"/>
                <a:gd name="T8" fmla="*/ 489 w 3333"/>
                <a:gd name="T9" fmla="*/ 586 h 5527"/>
                <a:gd name="T10" fmla="*/ 174 w 3333"/>
                <a:gd name="T11" fmla="*/ 786 h 5527"/>
                <a:gd name="T12" fmla="*/ 133 w 3333"/>
                <a:gd name="T13" fmla="*/ 5208 h 5527"/>
                <a:gd name="T14" fmla="*/ 0 w 3333"/>
                <a:gd name="T15" fmla="*/ 5393 h 5527"/>
                <a:gd name="T16" fmla="*/ 3200 w 3333"/>
                <a:gd name="T17" fmla="*/ 5527 h 5527"/>
                <a:gd name="T18" fmla="*/ 3333 w 3333"/>
                <a:gd name="T19" fmla="*/ 5341 h 5527"/>
                <a:gd name="T20" fmla="*/ 926 w 3333"/>
                <a:gd name="T21" fmla="*/ 354 h 5527"/>
                <a:gd name="T22" fmla="*/ 2306 w 3333"/>
                <a:gd name="T23" fmla="*/ 288 h 5527"/>
                <a:gd name="T24" fmla="*/ 2373 w 3333"/>
                <a:gd name="T25" fmla="*/ 376 h 5527"/>
                <a:gd name="T26" fmla="*/ 993 w 3333"/>
                <a:gd name="T27" fmla="*/ 443 h 5527"/>
                <a:gd name="T28" fmla="*/ 926 w 3333"/>
                <a:gd name="T29" fmla="*/ 354 h 5527"/>
                <a:gd name="T30" fmla="*/ 1284 w 3333"/>
                <a:gd name="T31" fmla="*/ 5213 h 5527"/>
                <a:gd name="T32" fmla="*/ 753 w 3333"/>
                <a:gd name="T33" fmla="*/ 5107 h 5527"/>
                <a:gd name="T34" fmla="*/ 859 w 3333"/>
                <a:gd name="T35" fmla="*/ 4296 h 5527"/>
                <a:gd name="T36" fmla="*/ 1391 w 3333"/>
                <a:gd name="T37" fmla="*/ 4403 h 5527"/>
                <a:gd name="T38" fmla="*/ 2546 w 3333"/>
                <a:gd name="T39" fmla="*/ 5107 h 5527"/>
                <a:gd name="T40" fmla="*/ 2020 w 3333"/>
                <a:gd name="T41" fmla="*/ 5209 h 5527"/>
                <a:gd name="T42" fmla="*/ 1913 w 3333"/>
                <a:gd name="T43" fmla="*/ 4398 h 5527"/>
                <a:gd name="T44" fmla="*/ 2440 w 3333"/>
                <a:gd name="T45" fmla="*/ 4296 h 5527"/>
                <a:gd name="T46" fmla="*/ 2546 w 3333"/>
                <a:gd name="T47" fmla="*/ 5107 h 5527"/>
                <a:gd name="T48" fmla="*/ 2699 w 3333"/>
                <a:gd name="T49" fmla="*/ 3805 h 5527"/>
                <a:gd name="T50" fmla="*/ 533 w 3333"/>
                <a:gd name="T51" fmla="*/ 3738 h 5527"/>
                <a:gd name="T52" fmla="*/ 599 w 3333"/>
                <a:gd name="T53" fmla="*/ 3565 h 5527"/>
                <a:gd name="T54" fmla="*/ 2766 w 3333"/>
                <a:gd name="T55" fmla="*/ 3631 h 5527"/>
                <a:gd name="T56" fmla="*/ 2766 w 3333"/>
                <a:gd name="T57" fmla="*/ 3204 h 5527"/>
                <a:gd name="T58" fmla="*/ 599 w 3333"/>
                <a:gd name="T59" fmla="*/ 3270 h 5527"/>
                <a:gd name="T60" fmla="*/ 533 w 3333"/>
                <a:gd name="T61" fmla="*/ 3097 h 5527"/>
                <a:gd name="T62" fmla="*/ 2699 w 3333"/>
                <a:gd name="T63" fmla="*/ 3030 h 5527"/>
                <a:gd name="T64" fmla="*/ 2766 w 3333"/>
                <a:gd name="T65" fmla="*/ 3204 h 5527"/>
                <a:gd name="T66" fmla="*/ 2699 w 3333"/>
                <a:gd name="T67" fmla="*/ 2736 h 5527"/>
                <a:gd name="T68" fmla="*/ 533 w 3333"/>
                <a:gd name="T69" fmla="*/ 2669 h 5527"/>
                <a:gd name="T70" fmla="*/ 599 w 3333"/>
                <a:gd name="T71" fmla="*/ 2496 h 5527"/>
                <a:gd name="T72" fmla="*/ 2766 w 3333"/>
                <a:gd name="T73" fmla="*/ 2562 h 5527"/>
                <a:gd name="T74" fmla="*/ 2766 w 3333"/>
                <a:gd name="T75" fmla="*/ 2134 h 5527"/>
                <a:gd name="T76" fmla="*/ 599 w 3333"/>
                <a:gd name="T77" fmla="*/ 2201 h 5527"/>
                <a:gd name="T78" fmla="*/ 533 w 3333"/>
                <a:gd name="T79" fmla="*/ 2028 h 5527"/>
                <a:gd name="T80" fmla="*/ 2699 w 3333"/>
                <a:gd name="T81" fmla="*/ 1961 h 5527"/>
                <a:gd name="T82" fmla="*/ 2766 w 3333"/>
                <a:gd name="T83" fmla="*/ 2134 h 5527"/>
                <a:gd name="T84" fmla="*/ 2699 w 3333"/>
                <a:gd name="T85" fmla="*/ 1667 h 5527"/>
                <a:gd name="T86" fmla="*/ 533 w 3333"/>
                <a:gd name="T87" fmla="*/ 1600 h 5527"/>
                <a:gd name="T88" fmla="*/ 599 w 3333"/>
                <a:gd name="T89" fmla="*/ 1427 h 5527"/>
                <a:gd name="T90" fmla="*/ 2766 w 3333"/>
                <a:gd name="T91" fmla="*/ 1493 h 5527"/>
                <a:gd name="T92" fmla="*/ 2766 w 3333"/>
                <a:gd name="T93" fmla="*/ 1065 h 5527"/>
                <a:gd name="T94" fmla="*/ 599 w 3333"/>
                <a:gd name="T95" fmla="*/ 1132 h 5527"/>
                <a:gd name="T96" fmla="*/ 533 w 3333"/>
                <a:gd name="T97" fmla="*/ 959 h 5527"/>
                <a:gd name="T98" fmla="*/ 2699 w 3333"/>
                <a:gd name="T99" fmla="*/ 892 h 5527"/>
                <a:gd name="T100" fmla="*/ 2766 w 3333"/>
                <a:gd name="T101" fmla="*/ 1065 h 5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33" h="5527">
                  <a:moveTo>
                    <a:pt x="3200" y="5208"/>
                  </a:moveTo>
                  <a:cubicBezTo>
                    <a:pt x="3200" y="5208"/>
                    <a:pt x="3125" y="5215"/>
                    <a:pt x="3125" y="5178"/>
                  </a:cubicBezTo>
                  <a:lnTo>
                    <a:pt x="3125" y="786"/>
                  </a:lnTo>
                  <a:cubicBezTo>
                    <a:pt x="3125" y="676"/>
                    <a:pt x="3035" y="586"/>
                    <a:pt x="2925" y="586"/>
                  </a:cubicBezTo>
                  <a:lnTo>
                    <a:pt x="2810" y="586"/>
                  </a:lnTo>
                  <a:lnTo>
                    <a:pt x="2810" y="173"/>
                  </a:lnTo>
                  <a:cubicBezTo>
                    <a:pt x="2810" y="78"/>
                    <a:pt x="2733" y="0"/>
                    <a:pt x="2637" y="0"/>
                  </a:cubicBezTo>
                  <a:lnTo>
                    <a:pt x="662" y="0"/>
                  </a:lnTo>
                  <a:cubicBezTo>
                    <a:pt x="566" y="0"/>
                    <a:pt x="489" y="78"/>
                    <a:pt x="489" y="173"/>
                  </a:cubicBezTo>
                  <a:lnTo>
                    <a:pt x="489" y="586"/>
                  </a:lnTo>
                  <a:lnTo>
                    <a:pt x="374" y="586"/>
                  </a:lnTo>
                  <a:cubicBezTo>
                    <a:pt x="264" y="586"/>
                    <a:pt x="174" y="676"/>
                    <a:pt x="174" y="786"/>
                  </a:cubicBezTo>
                  <a:lnTo>
                    <a:pt x="174" y="5178"/>
                  </a:lnTo>
                  <a:cubicBezTo>
                    <a:pt x="174" y="5210"/>
                    <a:pt x="133" y="5208"/>
                    <a:pt x="133" y="5208"/>
                  </a:cubicBezTo>
                  <a:cubicBezTo>
                    <a:pt x="60" y="5208"/>
                    <a:pt x="0" y="5267"/>
                    <a:pt x="0" y="5341"/>
                  </a:cubicBezTo>
                  <a:lnTo>
                    <a:pt x="0" y="5393"/>
                  </a:lnTo>
                  <a:cubicBezTo>
                    <a:pt x="0" y="5467"/>
                    <a:pt x="60" y="5527"/>
                    <a:pt x="133" y="5527"/>
                  </a:cubicBezTo>
                  <a:lnTo>
                    <a:pt x="3200" y="5527"/>
                  </a:lnTo>
                  <a:cubicBezTo>
                    <a:pt x="3273" y="5527"/>
                    <a:pt x="3333" y="5467"/>
                    <a:pt x="3333" y="5393"/>
                  </a:cubicBezTo>
                  <a:lnTo>
                    <a:pt x="3333" y="5341"/>
                  </a:lnTo>
                  <a:cubicBezTo>
                    <a:pt x="3333" y="5267"/>
                    <a:pt x="3273" y="5208"/>
                    <a:pt x="3200" y="5208"/>
                  </a:cubicBezTo>
                  <a:close/>
                  <a:moveTo>
                    <a:pt x="926" y="354"/>
                  </a:moveTo>
                  <a:cubicBezTo>
                    <a:pt x="926" y="318"/>
                    <a:pt x="956" y="288"/>
                    <a:pt x="993" y="288"/>
                  </a:cubicBezTo>
                  <a:lnTo>
                    <a:pt x="2306" y="288"/>
                  </a:lnTo>
                  <a:cubicBezTo>
                    <a:pt x="2343" y="288"/>
                    <a:pt x="2373" y="318"/>
                    <a:pt x="2373" y="354"/>
                  </a:cubicBezTo>
                  <a:lnTo>
                    <a:pt x="2373" y="376"/>
                  </a:lnTo>
                  <a:cubicBezTo>
                    <a:pt x="2373" y="413"/>
                    <a:pt x="2343" y="443"/>
                    <a:pt x="2306" y="443"/>
                  </a:cubicBezTo>
                  <a:lnTo>
                    <a:pt x="993" y="443"/>
                  </a:lnTo>
                  <a:cubicBezTo>
                    <a:pt x="956" y="443"/>
                    <a:pt x="926" y="413"/>
                    <a:pt x="926" y="376"/>
                  </a:cubicBezTo>
                  <a:lnTo>
                    <a:pt x="926" y="354"/>
                  </a:lnTo>
                  <a:close/>
                  <a:moveTo>
                    <a:pt x="1391" y="5107"/>
                  </a:moveTo>
                  <a:cubicBezTo>
                    <a:pt x="1391" y="5165"/>
                    <a:pt x="1343" y="5213"/>
                    <a:pt x="1284" y="5213"/>
                  </a:cubicBezTo>
                  <a:lnTo>
                    <a:pt x="859" y="5213"/>
                  </a:lnTo>
                  <a:cubicBezTo>
                    <a:pt x="801" y="5213"/>
                    <a:pt x="753" y="5165"/>
                    <a:pt x="753" y="5107"/>
                  </a:cubicBezTo>
                  <a:lnTo>
                    <a:pt x="753" y="4403"/>
                  </a:lnTo>
                  <a:cubicBezTo>
                    <a:pt x="753" y="4344"/>
                    <a:pt x="801" y="4296"/>
                    <a:pt x="859" y="4296"/>
                  </a:cubicBezTo>
                  <a:lnTo>
                    <a:pt x="1284" y="4296"/>
                  </a:lnTo>
                  <a:cubicBezTo>
                    <a:pt x="1343" y="4296"/>
                    <a:pt x="1391" y="4344"/>
                    <a:pt x="1391" y="4403"/>
                  </a:cubicBezTo>
                  <a:lnTo>
                    <a:pt x="1391" y="5107"/>
                  </a:lnTo>
                  <a:close/>
                  <a:moveTo>
                    <a:pt x="2546" y="5107"/>
                  </a:moveTo>
                  <a:cubicBezTo>
                    <a:pt x="2546" y="5165"/>
                    <a:pt x="2498" y="5213"/>
                    <a:pt x="2440" y="5212"/>
                  </a:cubicBezTo>
                  <a:lnTo>
                    <a:pt x="2020" y="5209"/>
                  </a:lnTo>
                  <a:cubicBezTo>
                    <a:pt x="1961" y="5209"/>
                    <a:pt x="1913" y="5160"/>
                    <a:pt x="1913" y="5101"/>
                  </a:cubicBezTo>
                  <a:lnTo>
                    <a:pt x="1913" y="4398"/>
                  </a:lnTo>
                  <a:cubicBezTo>
                    <a:pt x="1913" y="4339"/>
                    <a:pt x="1961" y="4292"/>
                    <a:pt x="2020" y="4292"/>
                  </a:cubicBezTo>
                  <a:lnTo>
                    <a:pt x="2440" y="4296"/>
                  </a:lnTo>
                  <a:cubicBezTo>
                    <a:pt x="2498" y="4296"/>
                    <a:pt x="2546" y="4344"/>
                    <a:pt x="2546" y="4403"/>
                  </a:cubicBezTo>
                  <a:lnTo>
                    <a:pt x="2546" y="5107"/>
                  </a:lnTo>
                  <a:close/>
                  <a:moveTo>
                    <a:pt x="2766" y="3738"/>
                  </a:moveTo>
                  <a:cubicBezTo>
                    <a:pt x="2766" y="3775"/>
                    <a:pt x="2736" y="3805"/>
                    <a:pt x="2699" y="3805"/>
                  </a:cubicBezTo>
                  <a:lnTo>
                    <a:pt x="599" y="3805"/>
                  </a:lnTo>
                  <a:cubicBezTo>
                    <a:pt x="563" y="3805"/>
                    <a:pt x="533" y="3775"/>
                    <a:pt x="533" y="3738"/>
                  </a:cubicBezTo>
                  <a:lnTo>
                    <a:pt x="533" y="3631"/>
                  </a:lnTo>
                  <a:cubicBezTo>
                    <a:pt x="533" y="3595"/>
                    <a:pt x="563" y="3565"/>
                    <a:pt x="599" y="3565"/>
                  </a:cubicBezTo>
                  <a:lnTo>
                    <a:pt x="2699" y="3565"/>
                  </a:lnTo>
                  <a:cubicBezTo>
                    <a:pt x="2736" y="3565"/>
                    <a:pt x="2766" y="3595"/>
                    <a:pt x="2766" y="3631"/>
                  </a:cubicBezTo>
                  <a:lnTo>
                    <a:pt x="2766" y="3738"/>
                  </a:lnTo>
                  <a:close/>
                  <a:moveTo>
                    <a:pt x="2766" y="3204"/>
                  </a:moveTo>
                  <a:cubicBezTo>
                    <a:pt x="2766" y="3240"/>
                    <a:pt x="2736" y="3270"/>
                    <a:pt x="2699" y="3270"/>
                  </a:cubicBezTo>
                  <a:lnTo>
                    <a:pt x="599" y="3270"/>
                  </a:lnTo>
                  <a:cubicBezTo>
                    <a:pt x="563" y="3270"/>
                    <a:pt x="533" y="3240"/>
                    <a:pt x="533" y="3204"/>
                  </a:cubicBezTo>
                  <a:lnTo>
                    <a:pt x="533" y="3097"/>
                  </a:lnTo>
                  <a:cubicBezTo>
                    <a:pt x="533" y="3060"/>
                    <a:pt x="563" y="3030"/>
                    <a:pt x="599" y="3030"/>
                  </a:cubicBezTo>
                  <a:lnTo>
                    <a:pt x="2699" y="3030"/>
                  </a:lnTo>
                  <a:cubicBezTo>
                    <a:pt x="2736" y="3030"/>
                    <a:pt x="2766" y="3060"/>
                    <a:pt x="2766" y="3097"/>
                  </a:cubicBezTo>
                  <a:lnTo>
                    <a:pt x="2766" y="3204"/>
                  </a:lnTo>
                  <a:close/>
                  <a:moveTo>
                    <a:pt x="2766" y="2669"/>
                  </a:moveTo>
                  <a:cubicBezTo>
                    <a:pt x="2766" y="2706"/>
                    <a:pt x="2736" y="2736"/>
                    <a:pt x="2699" y="2736"/>
                  </a:cubicBezTo>
                  <a:lnTo>
                    <a:pt x="599" y="2736"/>
                  </a:lnTo>
                  <a:cubicBezTo>
                    <a:pt x="563" y="2736"/>
                    <a:pt x="533" y="2706"/>
                    <a:pt x="533" y="2669"/>
                  </a:cubicBezTo>
                  <a:lnTo>
                    <a:pt x="533" y="2562"/>
                  </a:lnTo>
                  <a:cubicBezTo>
                    <a:pt x="533" y="2526"/>
                    <a:pt x="563" y="2496"/>
                    <a:pt x="599" y="2496"/>
                  </a:cubicBezTo>
                  <a:lnTo>
                    <a:pt x="2699" y="2496"/>
                  </a:lnTo>
                  <a:cubicBezTo>
                    <a:pt x="2736" y="2496"/>
                    <a:pt x="2766" y="2526"/>
                    <a:pt x="2766" y="2562"/>
                  </a:cubicBezTo>
                  <a:lnTo>
                    <a:pt x="2766" y="2669"/>
                  </a:lnTo>
                  <a:close/>
                  <a:moveTo>
                    <a:pt x="2766" y="2134"/>
                  </a:moveTo>
                  <a:cubicBezTo>
                    <a:pt x="2766" y="2171"/>
                    <a:pt x="2736" y="2201"/>
                    <a:pt x="2699" y="2201"/>
                  </a:cubicBezTo>
                  <a:lnTo>
                    <a:pt x="599" y="2201"/>
                  </a:lnTo>
                  <a:cubicBezTo>
                    <a:pt x="563" y="2201"/>
                    <a:pt x="533" y="2171"/>
                    <a:pt x="533" y="2134"/>
                  </a:cubicBezTo>
                  <a:lnTo>
                    <a:pt x="533" y="2028"/>
                  </a:lnTo>
                  <a:cubicBezTo>
                    <a:pt x="533" y="1991"/>
                    <a:pt x="563" y="1961"/>
                    <a:pt x="599" y="1961"/>
                  </a:cubicBezTo>
                  <a:lnTo>
                    <a:pt x="2699" y="1961"/>
                  </a:lnTo>
                  <a:cubicBezTo>
                    <a:pt x="2736" y="1961"/>
                    <a:pt x="2766" y="1991"/>
                    <a:pt x="2766" y="2028"/>
                  </a:cubicBezTo>
                  <a:lnTo>
                    <a:pt x="2766" y="2134"/>
                  </a:lnTo>
                  <a:close/>
                  <a:moveTo>
                    <a:pt x="2766" y="1600"/>
                  </a:moveTo>
                  <a:cubicBezTo>
                    <a:pt x="2766" y="1637"/>
                    <a:pt x="2736" y="1667"/>
                    <a:pt x="2699" y="1667"/>
                  </a:cubicBezTo>
                  <a:lnTo>
                    <a:pt x="599" y="1667"/>
                  </a:lnTo>
                  <a:cubicBezTo>
                    <a:pt x="563" y="1667"/>
                    <a:pt x="533" y="1637"/>
                    <a:pt x="533" y="1600"/>
                  </a:cubicBezTo>
                  <a:lnTo>
                    <a:pt x="533" y="1493"/>
                  </a:lnTo>
                  <a:cubicBezTo>
                    <a:pt x="533" y="1457"/>
                    <a:pt x="563" y="1427"/>
                    <a:pt x="599" y="1427"/>
                  </a:cubicBezTo>
                  <a:lnTo>
                    <a:pt x="2699" y="1427"/>
                  </a:lnTo>
                  <a:cubicBezTo>
                    <a:pt x="2736" y="1427"/>
                    <a:pt x="2766" y="1457"/>
                    <a:pt x="2766" y="1493"/>
                  </a:cubicBezTo>
                  <a:lnTo>
                    <a:pt x="2766" y="1600"/>
                  </a:lnTo>
                  <a:close/>
                  <a:moveTo>
                    <a:pt x="2766" y="1065"/>
                  </a:moveTo>
                  <a:cubicBezTo>
                    <a:pt x="2766" y="1102"/>
                    <a:pt x="2736" y="1132"/>
                    <a:pt x="2699" y="1132"/>
                  </a:cubicBezTo>
                  <a:lnTo>
                    <a:pt x="599" y="1132"/>
                  </a:lnTo>
                  <a:cubicBezTo>
                    <a:pt x="563" y="1132"/>
                    <a:pt x="533" y="1102"/>
                    <a:pt x="533" y="1065"/>
                  </a:cubicBezTo>
                  <a:lnTo>
                    <a:pt x="533" y="959"/>
                  </a:lnTo>
                  <a:cubicBezTo>
                    <a:pt x="533" y="922"/>
                    <a:pt x="563" y="892"/>
                    <a:pt x="599" y="892"/>
                  </a:cubicBezTo>
                  <a:lnTo>
                    <a:pt x="2699" y="892"/>
                  </a:lnTo>
                  <a:cubicBezTo>
                    <a:pt x="2736" y="892"/>
                    <a:pt x="2766" y="922"/>
                    <a:pt x="2766" y="959"/>
                  </a:cubicBezTo>
                  <a:lnTo>
                    <a:pt x="2766" y="1065"/>
                  </a:ln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21" name="ïṧlíḋe"/>
            <p:cNvSpPr/>
            <p:nvPr/>
          </p:nvSpPr>
          <p:spPr>
            <a:xfrm>
              <a:off x="6949663" y="2990850"/>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22" name="îṡļîdè"/>
            <p:cNvSpPr/>
            <p:nvPr/>
          </p:nvSpPr>
          <p:spPr>
            <a:xfrm>
              <a:off x="6949663" y="3810211"/>
              <a:ext cx="1654998" cy="476039"/>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重放攻击</a:t>
              </a:r>
              <a:endParaRPr lang="en-US" altLang="zh-CN" i="1" dirty="0">
                <a:latin typeface="思源黑体 CN Medium" panose="020B0600000000000000" pitchFamily="34" charset="-122"/>
                <a:ea typeface="思源黑体 CN Medium" panose="020B0600000000000000" pitchFamily="34" charset="-122"/>
              </a:endParaRPr>
            </a:p>
          </p:txBody>
        </p:sp>
        <p:sp>
          <p:nvSpPr>
            <p:cNvPr id="23" name="îSḻïdè"/>
            <p:cNvSpPr/>
            <p:nvPr/>
          </p:nvSpPr>
          <p:spPr>
            <a:xfrm>
              <a:off x="7590498" y="3190981"/>
              <a:ext cx="373328" cy="419099"/>
            </a:xfrm>
            <a:custGeom>
              <a:avLst/>
              <a:gdLst>
                <a:gd name="connsiteX0" fmla="*/ 390720 w 540460"/>
                <a:gd name="connsiteY0" fmla="*/ 497063 h 606722"/>
                <a:gd name="connsiteX1" fmla="*/ 439286 w 540460"/>
                <a:gd name="connsiteY1" fmla="*/ 497063 h 606722"/>
                <a:gd name="connsiteX2" fmla="*/ 488030 w 540460"/>
                <a:gd name="connsiteY2" fmla="*/ 586283 h 606722"/>
                <a:gd name="connsiteX3" fmla="*/ 450583 w 540460"/>
                <a:gd name="connsiteY3" fmla="*/ 606722 h 606722"/>
                <a:gd name="connsiteX4" fmla="*/ 248884 w 540460"/>
                <a:gd name="connsiteY4" fmla="*/ 497063 h 606722"/>
                <a:gd name="connsiteX5" fmla="*/ 291576 w 540460"/>
                <a:gd name="connsiteY5" fmla="*/ 497063 h 606722"/>
                <a:gd name="connsiteX6" fmla="*/ 291576 w 540460"/>
                <a:gd name="connsiteY6" fmla="*/ 553868 h 606722"/>
                <a:gd name="connsiteX7" fmla="*/ 248884 w 540460"/>
                <a:gd name="connsiteY7" fmla="*/ 553868 h 606722"/>
                <a:gd name="connsiteX8" fmla="*/ 101059 w 540460"/>
                <a:gd name="connsiteY8" fmla="*/ 497063 h 606722"/>
                <a:gd name="connsiteX9" fmla="*/ 149669 w 540460"/>
                <a:gd name="connsiteY9" fmla="*/ 497063 h 606722"/>
                <a:gd name="connsiteX10" fmla="*/ 89752 w 540460"/>
                <a:gd name="connsiteY10" fmla="*/ 606722 h 606722"/>
                <a:gd name="connsiteX11" fmla="*/ 52359 w 540460"/>
                <a:gd name="connsiteY11" fmla="*/ 586283 h 606722"/>
                <a:gd name="connsiteX12" fmla="*/ 0 w 540460"/>
                <a:gd name="connsiteY12" fmla="*/ 383523 h 606722"/>
                <a:gd name="connsiteX13" fmla="*/ 540460 w 540460"/>
                <a:gd name="connsiteY13" fmla="*/ 383523 h 606722"/>
                <a:gd name="connsiteX14" fmla="*/ 540460 w 540460"/>
                <a:gd name="connsiteY14" fmla="*/ 454512 h 606722"/>
                <a:gd name="connsiteX15" fmla="*/ 0 w 540460"/>
                <a:gd name="connsiteY15" fmla="*/ 454512 h 606722"/>
                <a:gd name="connsiteX16" fmla="*/ 298642 w 540460"/>
                <a:gd name="connsiteY16" fmla="*/ 255690 h 606722"/>
                <a:gd name="connsiteX17" fmla="*/ 298642 w 540460"/>
                <a:gd name="connsiteY17" fmla="*/ 298260 h 606722"/>
                <a:gd name="connsiteX18" fmla="*/ 398243 w 540460"/>
                <a:gd name="connsiteY18" fmla="*/ 298260 h 606722"/>
                <a:gd name="connsiteX19" fmla="*/ 398243 w 540460"/>
                <a:gd name="connsiteY19" fmla="*/ 255690 h 606722"/>
                <a:gd name="connsiteX20" fmla="*/ 248886 w 540460"/>
                <a:gd name="connsiteY20" fmla="*/ 0 h 606722"/>
                <a:gd name="connsiteX21" fmla="*/ 291522 w 540460"/>
                <a:gd name="connsiteY21" fmla="*/ 0 h 606722"/>
                <a:gd name="connsiteX22" fmla="*/ 291522 w 540460"/>
                <a:gd name="connsiteY22" fmla="*/ 71010 h 606722"/>
                <a:gd name="connsiteX23" fmla="*/ 483514 w 540460"/>
                <a:gd name="connsiteY23" fmla="*/ 71010 h 606722"/>
                <a:gd name="connsiteX24" fmla="*/ 483514 w 540460"/>
                <a:gd name="connsiteY24" fmla="*/ 340831 h 606722"/>
                <a:gd name="connsiteX25" fmla="*/ 56805 w 540460"/>
                <a:gd name="connsiteY25" fmla="*/ 340831 h 606722"/>
                <a:gd name="connsiteX26" fmla="*/ 56805 w 540460"/>
                <a:gd name="connsiteY26" fmla="*/ 71010 h 606722"/>
                <a:gd name="connsiteX27" fmla="*/ 248886 w 540460"/>
                <a:gd name="connsiteY27" fmla="*/ 7101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40460" h="606722">
                  <a:moveTo>
                    <a:pt x="390720" y="497063"/>
                  </a:moveTo>
                  <a:lnTo>
                    <a:pt x="439286" y="497063"/>
                  </a:lnTo>
                  <a:lnTo>
                    <a:pt x="488030" y="586283"/>
                  </a:lnTo>
                  <a:lnTo>
                    <a:pt x="450583" y="606722"/>
                  </a:lnTo>
                  <a:close/>
                  <a:moveTo>
                    <a:pt x="248884" y="497063"/>
                  </a:moveTo>
                  <a:lnTo>
                    <a:pt x="291576" y="497063"/>
                  </a:lnTo>
                  <a:lnTo>
                    <a:pt x="291576" y="553868"/>
                  </a:lnTo>
                  <a:lnTo>
                    <a:pt x="248884" y="553868"/>
                  </a:lnTo>
                  <a:close/>
                  <a:moveTo>
                    <a:pt x="101059" y="497063"/>
                  </a:moveTo>
                  <a:lnTo>
                    <a:pt x="149669" y="497063"/>
                  </a:lnTo>
                  <a:lnTo>
                    <a:pt x="89752" y="606722"/>
                  </a:lnTo>
                  <a:lnTo>
                    <a:pt x="52359" y="586283"/>
                  </a:lnTo>
                  <a:close/>
                  <a:moveTo>
                    <a:pt x="0" y="383523"/>
                  </a:moveTo>
                  <a:lnTo>
                    <a:pt x="540460" y="383523"/>
                  </a:lnTo>
                  <a:lnTo>
                    <a:pt x="540460" y="454512"/>
                  </a:lnTo>
                  <a:lnTo>
                    <a:pt x="0" y="454512"/>
                  </a:lnTo>
                  <a:close/>
                  <a:moveTo>
                    <a:pt x="298642" y="255690"/>
                  </a:moveTo>
                  <a:lnTo>
                    <a:pt x="298642" y="298260"/>
                  </a:lnTo>
                  <a:lnTo>
                    <a:pt x="398243" y="298260"/>
                  </a:lnTo>
                  <a:lnTo>
                    <a:pt x="398243" y="255690"/>
                  </a:lnTo>
                  <a:close/>
                  <a:moveTo>
                    <a:pt x="248886" y="0"/>
                  </a:moveTo>
                  <a:lnTo>
                    <a:pt x="291522" y="0"/>
                  </a:lnTo>
                  <a:lnTo>
                    <a:pt x="291522" y="71010"/>
                  </a:lnTo>
                  <a:lnTo>
                    <a:pt x="483514" y="71010"/>
                  </a:lnTo>
                  <a:lnTo>
                    <a:pt x="483514" y="340831"/>
                  </a:lnTo>
                  <a:lnTo>
                    <a:pt x="56805" y="340831"/>
                  </a:lnTo>
                  <a:lnTo>
                    <a:pt x="56805" y="71010"/>
                  </a:lnTo>
                  <a:lnTo>
                    <a:pt x="248886" y="71010"/>
                  </a:ln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24" name="íṥliḓé"/>
            <p:cNvSpPr/>
            <p:nvPr/>
          </p:nvSpPr>
          <p:spPr>
            <a:xfrm>
              <a:off x="1906176" y="4695825"/>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25" name="ïṧľíḑé"/>
            <p:cNvSpPr/>
            <p:nvPr/>
          </p:nvSpPr>
          <p:spPr>
            <a:xfrm>
              <a:off x="1906176" y="5515186"/>
              <a:ext cx="1654998" cy="476039"/>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篡改信息</a:t>
              </a:r>
              <a:endParaRPr lang="en-US" altLang="zh-CN" i="1" dirty="0">
                <a:latin typeface="思源黑体 CN Medium" panose="020B0600000000000000" pitchFamily="34" charset="-122"/>
                <a:ea typeface="思源黑体 CN Medium" panose="020B0600000000000000" pitchFamily="34" charset="-122"/>
              </a:endParaRPr>
            </a:p>
          </p:txBody>
        </p:sp>
        <p:sp>
          <p:nvSpPr>
            <p:cNvPr id="26" name="íşľíḑé"/>
            <p:cNvSpPr/>
            <p:nvPr/>
          </p:nvSpPr>
          <p:spPr>
            <a:xfrm>
              <a:off x="2524125" y="4902925"/>
              <a:ext cx="419100" cy="405162"/>
            </a:xfrm>
            <a:custGeom>
              <a:avLst/>
              <a:gdLst>
                <a:gd name="connsiteX0" fmla="*/ 134599 w 608468"/>
                <a:gd name="connsiteY0" fmla="*/ 494593 h 588233"/>
                <a:gd name="connsiteX1" fmla="*/ 176550 w 608468"/>
                <a:gd name="connsiteY1" fmla="*/ 502268 h 588233"/>
                <a:gd name="connsiteX2" fmla="*/ 170557 w 608468"/>
                <a:gd name="connsiteY2" fmla="*/ 513935 h 588233"/>
                <a:gd name="connsiteX3" fmla="*/ 435937 w 608468"/>
                <a:gd name="connsiteY3" fmla="*/ 513935 h 588233"/>
                <a:gd name="connsiteX4" fmla="*/ 429944 w 608468"/>
                <a:gd name="connsiteY4" fmla="*/ 502422 h 588233"/>
                <a:gd name="connsiteX5" fmla="*/ 472048 w 608468"/>
                <a:gd name="connsiteY5" fmla="*/ 494900 h 588233"/>
                <a:gd name="connsiteX6" fmla="*/ 504779 w 608468"/>
                <a:gd name="connsiteY6" fmla="*/ 558452 h 588233"/>
                <a:gd name="connsiteX7" fmla="*/ 496020 w 608468"/>
                <a:gd name="connsiteY7" fmla="*/ 585930 h 588233"/>
                <a:gd name="connsiteX8" fmla="*/ 486646 w 608468"/>
                <a:gd name="connsiteY8" fmla="*/ 588233 h 588233"/>
                <a:gd name="connsiteX9" fmla="*/ 468514 w 608468"/>
                <a:gd name="connsiteY9" fmla="*/ 577180 h 588233"/>
                <a:gd name="connsiteX10" fmla="*/ 456835 w 608468"/>
                <a:gd name="connsiteY10" fmla="*/ 554615 h 588233"/>
                <a:gd name="connsiteX11" fmla="*/ 149658 w 608468"/>
                <a:gd name="connsiteY11" fmla="*/ 554461 h 588233"/>
                <a:gd name="connsiteX12" fmla="*/ 137826 w 608468"/>
                <a:gd name="connsiteY12" fmla="*/ 577180 h 588233"/>
                <a:gd name="connsiteX13" fmla="*/ 119694 w 608468"/>
                <a:gd name="connsiteY13" fmla="*/ 588233 h 588233"/>
                <a:gd name="connsiteX14" fmla="*/ 110320 w 608468"/>
                <a:gd name="connsiteY14" fmla="*/ 585930 h 588233"/>
                <a:gd name="connsiteX15" fmla="*/ 101561 w 608468"/>
                <a:gd name="connsiteY15" fmla="*/ 558452 h 588233"/>
                <a:gd name="connsiteX16" fmla="*/ 83313 w 608468"/>
                <a:gd name="connsiteY16" fmla="*/ 461780 h 588233"/>
                <a:gd name="connsiteX17" fmla="*/ 115895 w 608468"/>
                <a:gd name="connsiteY17" fmla="*/ 486334 h 588233"/>
                <a:gd name="connsiteX18" fmla="*/ 35978 w 608468"/>
                <a:gd name="connsiteY18" fmla="*/ 581020 h 588233"/>
                <a:gd name="connsiteX19" fmla="*/ 20456 w 608468"/>
                <a:gd name="connsiteY19" fmla="*/ 588233 h 588233"/>
                <a:gd name="connsiteX20" fmla="*/ 7239 w 608468"/>
                <a:gd name="connsiteY20" fmla="*/ 583476 h 588233"/>
                <a:gd name="connsiteX21" fmla="*/ 4780 w 608468"/>
                <a:gd name="connsiteY21" fmla="*/ 554625 h 588233"/>
                <a:gd name="connsiteX22" fmla="*/ 524712 w 608468"/>
                <a:gd name="connsiteY22" fmla="*/ 461145 h 588233"/>
                <a:gd name="connsiteX23" fmla="*/ 603689 w 608468"/>
                <a:gd name="connsiteY23" fmla="*/ 554619 h 588233"/>
                <a:gd name="connsiteX24" fmla="*/ 601231 w 608468"/>
                <a:gd name="connsiteY24" fmla="*/ 583475 h 588233"/>
                <a:gd name="connsiteX25" fmla="*/ 588017 w 608468"/>
                <a:gd name="connsiteY25" fmla="*/ 588233 h 588233"/>
                <a:gd name="connsiteX26" fmla="*/ 572344 w 608468"/>
                <a:gd name="connsiteY26" fmla="*/ 581019 h 588233"/>
                <a:gd name="connsiteX27" fmla="*/ 492291 w 608468"/>
                <a:gd name="connsiteY27" fmla="*/ 486010 h 588233"/>
                <a:gd name="connsiteX28" fmla="*/ 524712 w 608468"/>
                <a:gd name="connsiteY28" fmla="*/ 461145 h 588233"/>
                <a:gd name="connsiteX29" fmla="*/ 383066 w 608468"/>
                <a:gd name="connsiteY29" fmla="*/ 351169 h 588233"/>
                <a:gd name="connsiteX30" fmla="*/ 354331 w 608468"/>
                <a:gd name="connsiteY30" fmla="*/ 379857 h 588233"/>
                <a:gd name="connsiteX31" fmla="*/ 383066 w 608468"/>
                <a:gd name="connsiteY31" fmla="*/ 408544 h 588233"/>
                <a:gd name="connsiteX32" fmla="*/ 411800 w 608468"/>
                <a:gd name="connsiteY32" fmla="*/ 379857 h 588233"/>
                <a:gd name="connsiteX33" fmla="*/ 383066 w 608468"/>
                <a:gd name="connsiteY33" fmla="*/ 351169 h 588233"/>
                <a:gd name="connsiteX34" fmla="*/ 224332 w 608468"/>
                <a:gd name="connsiteY34" fmla="*/ 351169 h 588233"/>
                <a:gd name="connsiteX35" fmla="*/ 195597 w 608468"/>
                <a:gd name="connsiteY35" fmla="*/ 379857 h 588233"/>
                <a:gd name="connsiteX36" fmla="*/ 224332 w 608468"/>
                <a:gd name="connsiteY36" fmla="*/ 408544 h 588233"/>
                <a:gd name="connsiteX37" fmla="*/ 253221 w 608468"/>
                <a:gd name="connsiteY37" fmla="*/ 379857 h 588233"/>
                <a:gd name="connsiteX38" fmla="*/ 224332 w 608468"/>
                <a:gd name="connsiteY38" fmla="*/ 351169 h 588233"/>
                <a:gd name="connsiteX39" fmla="*/ 155976 w 608468"/>
                <a:gd name="connsiteY39" fmla="*/ 44315 h 588233"/>
                <a:gd name="connsiteX40" fmla="*/ 451433 w 608468"/>
                <a:gd name="connsiteY40" fmla="*/ 44315 h 588233"/>
                <a:gd name="connsiteX41" fmla="*/ 391358 w 608468"/>
                <a:gd name="connsiteY41" fmla="*/ 284308 h 588233"/>
                <a:gd name="connsiteX42" fmla="*/ 216051 w 608468"/>
                <a:gd name="connsiteY42" fmla="*/ 284308 h 588233"/>
                <a:gd name="connsiteX43" fmla="*/ 122300 w 608468"/>
                <a:gd name="connsiteY43" fmla="*/ 43892 h 588233"/>
                <a:gd name="connsiteX44" fmla="*/ 187453 w 608468"/>
                <a:gd name="connsiteY44" fmla="*/ 304533 h 588233"/>
                <a:gd name="connsiteX45" fmla="*/ 203280 w 608468"/>
                <a:gd name="connsiteY45" fmla="*/ 316959 h 588233"/>
                <a:gd name="connsiteX46" fmla="*/ 404117 w 608468"/>
                <a:gd name="connsiteY46" fmla="*/ 316959 h 588233"/>
                <a:gd name="connsiteX47" fmla="*/ 419945 w 608468"/>
                <a:gd name="connsiteY47" fmla="*/ 304533 h 588233"/>
                <a:gd name="connsiteX48" fmla="*/ 485251 w 608468"/>
                <a:gd name="connsiteY48" fmla="*/ 43892 h 588233"/>
                <a:gd name="connsiteX49" fmla="*/ 511988 w 608468"/>
                <a:gd name="connsiteY49" fmla="*/ 109858 h 588233"/>
                <a:gd name="connsiteX50" fmla="*/ 529199 w 608468"/>
                <a:gd name="connsiteY50" fmla="*/ 360067 h 588233"/>
                <a:gd name="connsiteX51" fmla="*/ 426552 w 608468"/>
                <a:gd name="connsiteY51" fmla="*/ 469754 h 588233"/>
                <a:gd name="connsiteX52" fmla="*/ 180846 w 608468"/>
                <a:gd name="connsiteY52" fmla="*/ 469754 h 588233"/>
                <a:gd name="connsiteX53" fmla="*/ 78199 w 608468"/>
                <a:gd name="connsiteY53" fmla="*/ 360067 h 588233"/>
                <a:gd name="connsiteX54" fmla="*/ 95409 w 608468"/>
                <a:gd name="connsiteY54" fmla="*/ 109858 h 588233"/>
                <a:gd name="connsiteX55" fmla="*/ 122300 w 608468"/>
                <a:gd name="connsiteY55" fmla="*/ 43892 h 588233"/>
                <a:gd name="connsiteX56" fmla="*/ 213279 w 608468"/>
                <a:gd name="connsiteY56" fmla="*/ 0 h 588233"/>
                <a:gd name="connsiteX57" fmla="*/ 394132 w 608468"/>
                <a:gd name="connsiteY57" fmla="*/ 0 h 588233"/>
                <a:gd name="connsiteX58" fmla="*/ 444377 w 608468"/>
                <a:gd name="connsiteY58" fmla="*/ 11784 h 588233"/>
                <a:gd name="connsiteX59" fmla="*/ 163033 w 608468"/>
                <a:gd name="connsiteY59" fmla="*/ 11784 h 588233"/>
                <a:gd name="connsiteX60" fmla="*/ 213279 w 608468"/>
                <a:gd name="connsiteY60" fmla="*/ 0 h 5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8468" h="588233">
                  <a:moveTo>
                    <a:pt x="134599" y="494593"/>
                  </a:moveTo>
                  <a:cubicBezTo>
                    <a:pt x="147814" y="499198"/>
                    <a:pt x="161951" y="501961"/>
                    <a:pt x="176550" y="502268"/>
                  </a:cubicBezTo>
                  <a:lnTo>
                    <a:pt x="170557" y="513935"/>
                  </a:lnTo>
                  <a:lnTo>
                    <a:pt x="435937" y="513935"/>
                  </a:lnTo>
                  <a:lnTo>
                    <a:pt x="429944" y="502422"/>
                  </a:lnTo>
                  <a:cubicBezTo>
                    <a:pt x="444542" y="501961"/>
                    <a:pt x="458679" y="499505"/>
                    <a:pt x="472048" y="494900"/>
                  </a:cubicBezTo>
                  <a:lnTo>
                    <a:pt x="504779" y="558452"/>
                  </a:lnTo>
                  <a:cubicBezTo>
                    <a:pt x="510003" y="568430"/>
                    <a:pt x="506008" y="580711"/>
                    <a:pt x="496020" y="585930"/>
                  </a:cubicBezTo>
                  <a:cubicBezTo>
                    <a:pt x="493100" y="587465"/>
                    <a:pt x="489873" y="588233"/>
                    <a:pt x="486646" y="588233"/>
                  </a:cubicBezTo>
                  <a:cubicBezTo>
                    <a:pt x="479270" y="588233"/>
                    <a:pt x="472202" y="584242"/>
                    <a:pt x="468514" y="577180"/>
                  </a:cubicBezTo>
                  <a:lnTo>
                    <a:pt x="456835" y="554615"/>
                  </a:lnTo>
                  <a:lnTo>
                    <a:pt x="149658" y="554461"/>
                  </a:lnTo>
                  <a:lnTo>
                    <a:pt x="137826" y="577180"/>
                  </a:lnTo>
                  <a:cubicBezTo>
                    <a:pt x="134292" y="584242"/>
                    <a:pt x="127069" y="588233"/>
                    <a:pt x="119694" y="588233"/>
                  </a:cubicBezTo>
                  <a:cubicBezTo>
                    <a:pt x="116620" y="588233"/>
                    <a:pt x="113393" y="587465"/>
                    <a:pt x="110320" y="585930"/>
                  </a:cubicBezTo>
                  <a:cubicBezTo>
                    <a:pt x="100332" y="580711"/>
                    <a:pt x="96490" y="568430"/>
                    <a:pt x="101561" y="558452"/>
                  </a:cubicBezTo>
                  <a:close/>
                  <a:moveTo>
                    <a:pt x="83313" y="461780"/>
                  </a:moveTo>
                  <a:cubicBezTo>
                    <a:pt x="92996" y="471755"/>
                    <a:pt x="103908" y="479889"/>
                    <a:pt x="115895" y="486334"/>
                  </a:cubicBezTo>
                  <a:lnTo>
                    <a:pt x="35978" y="581020"/>
                  </a:lnTo>
                  <a:cubicBezTo>
                    <a:pt x="31982" y="585778"/>
                    <a:pt x="26296" y="588233"/>
                    <a:pt x="20456" y="588233"/>
                  </a:cubicBezTo>
                  <a:cubicBezTo>
                    <a:pt x="15845" y="588233"/>
                    <a:pt x="11081" y="586698"/>
                    <a:pt x="7239" y="583476"/>
                  </a:cubicBezTo>
                  <a:cubicBezTo>
                    <a:pt x="-1367" y="576109"/>
                    <a:pt x="-2443" y="563372"/>
                    <a:pt x="4780" y="554625"/>
                  </a:cubicBezTo>
                  <a:close/>
                  <a:moveTo>
                    <a:pt x="524712" y="461145"/>
                  </a:moveTo>
                  <a:lnTo>
                    <a:pt x="603689" y="554619"/>
                  </a:lnTo>
                  <a:cubicBezTo>
                    <a:pt x="610911" y="563368"/>
                    <a:pt x="609836" y="576107"/>
                    <a:pt x="601231" y="583475"/>
                  </a:cubicBezTo>
                  <a:cubicBezTo>
                    <a:pt x="597390" y="586698"/>
                    <a:pt x="592626" y="588233"/>
                    <a:pt x="588017" y="588233"/>
                  </a:cubicBezTo>
                  <a:cubicBezTo>
                    <a:pt x="582178" y="588233"/>
                    <a:pt x="576493" y="585777"/>
                    <a:pt x="572344" y="581019"/>
                  </a:cubicBezTo>
                  <a:lnTo>
                    <a:pt x="492291" y="486010"/>
                  </a:lnTo>
                  <a:cubicBezTo>
                    <a:pt x="504122" y="479564"/>
                    <a:pt x="515185" y="471122"/>
                    <a:pt x="524712" y="461145"/>
                  </a:cubicBezTo>
                  <a:close/>
                  <a:moveTo>
                    <a:pt x="383066" y="351169"/>
                  </a:moveTo>
                  <a:cubicBezTo>
                    <a:pt x="367238" y="351169"/>
                    <a:pt x="354331" y="363902"/>
                    <a:pt x="354331" y="379857"/>
                  </a:cubicBezTo>
                  <a:cubicBezTo>
                    <a:pt x="354331" y="395658"/>
                    <a:pt x="367238" y="408544"/>
                    <a:pt x="383066" y="408544"/>
                  </a:cubicBezTo>
                  <a:cubicBezTo>
                    <a:pt x="398893" y="408544"/>
                    <a:pt x="411800" y="395658"/>
                    <a:pt x="411800" y="379857"/>
                  </a:cubicBezTo>
                  <a:cubicBezTo>
                    <a:pt x="411800" y="363902"/>
                    <a:pt x="398893" y="351169"/>
                    <a:pt x="383066" y="351169"/>
                  </a:cubicBezTo>
                  <a:close/>
                  <a:moveTo>
                    <a:pt x="224332" y="351169"/>
                  </a:moveTo>
                  <a:cubicBezTo>
                    <a:pt x="208505" y="351169"/>
                    <a:pt x="195597" y="363902"/>
                    <a:pt x="195597" y="379857"/>
                  </a:cubicBezTo>
                  <a:cubicBezTo>
                    <a:pt x="195597" y="395658"/>
                    <a:pt x="208505" y="408544"/>
                    <a:pt x="224332" y="408544"/>
                  </a:cubicBezTo>
                  <a:cubicBezTo>
                    <a:pt x="240313" y="408544"/>
                    <a:pt x="253221" y="395658"/>
                    <a:pt x="253221" y="379857"/>
                  </a:cubicBezTo>
                  <a:cubicBezTo>
                    <a:pt x="253221" y="363902"/>
                    <a:pt x="240313" y="351169"/>
                    <a:pt x="224332" y="351169"/>
                  </a:cubicBezTo>
                  <a:close/>
                  <a:moveTo>
                    <a:pt x="155976" y="44315"/>
                  </a:moveTo>
                  <a:lnTo>
                    <a:pt x="451433" y="44315"/>
                  </a:lnTo>
                  <a:lnTo>
                    <a:pt x="391358" y="284308"/>
                  </a:lnTo>
                  <a:lnTo>
                    <a:pt x="216051" y="284308"/>
                  </a:lnTo>
                  <a:close/>
                  <a:moveTo>
                    <a:pt x="122300" y="43892"/>
                  </a:moveTo>
                  <a:lnTo>
                    <a:pt x="187453" y="304533"/>
                  </a:lnTo>
                  <a:cubicBezTo>
                    <a:pt x="189297" y="311897"/>
                    <a:pt x="195905" y="316959"/>
                    <a:pt x="203280" y="316959"/>
                  </a:cubicBezTo>
                  <a:lnTo>
                    <a:pt x="404117" y="316959"/>
                  </a:lnTo>
                  <a:cubicBezTo>
                    <a:pt x="411647" y="316959"/>
                    <a:pt x="418101" y="311897"/>
                    <a:pt x="419945" y="304533"/>
                  </a:cubicBezTo>
                  <a:lnTo>
                    <a:pt x="485251" y="43892"/>
                  </a:lnTo>
                  <a:cubicBezTo>
                    <a:pt x="500464" y="62301"/>
                    <a:pt x="510298" y="85159"/>
                    <a:pt x="511988" y="109858"/>
                  </a:cubicBezTo>
                  <a:lnTo>
                    <a:pt x="529199" y="360067"/>
                  </a:lnTo>
                  <a:cubicBezTo>
                    <a:pt x="533501" y="420356"/>
                    <a:pt x="487249" y="469754"/>
                    <a:pt x="426552" y="469754"/>
                  </a:cubicBezTo>
                  <a:lnTo>
                    <a:pt x="180846" y="469754"/>
                  </a:lnTo>
                  <a:cubicBezTo>
                    <a:pt x="120149" y="469754"/>
                    <a:pt x="74050" y="420356"/>
                    <a:pt x="78199" y="360067"/>
                  </a:cubicBezTo>
                  <a:lnTo>
                    <a:pt x="95409" y="109858"/>
                  </a:lnTo>
                  <a:cubicBezTo>
                    <a:pt x="97100" y="85159"/>
                    <a:pt x="106934" y="62301"/>
                    <a:pt x="122300" y="43892"/>
                  </a:cubicBezTo>
                  <a:close/>
                  <a:moveTo>
                    <a:pt x="213279" y="0"/>
                  </a:moveTo>
                  <a:lnTo>
                    <a:pt x="394132" y="0"/>
                  </a:lnTo>
                  <a:cubicBezTo>
                    <a:pt x="411956" y="0"/>
                    <a:pt x="429012" y="4285"/>
                    <a:pt x="444377" y="11784"/>
                  </a:cubicBezTo>
                  <a:lnTo>
                    <a:pt x="163033" y="11784"/>
                  </a:lnTo>
                  <a:cubicBezTo>
                    <a:pt x="178552" y="4285"/>
                    <a:pt x="195608" y="0"/>
                    <a:pt x="213279" y="0"/>
                  </a:cubicBez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27" name="ïśḻíḑe"/>
            <p:cNvSpPr/>
            <p:nvPr/>
          </p:nvSpPr>
          <p:spPr>
            <a:xfrm>
              <a:off x="8630826" y="4695825"/>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28" name="işḻïdê"/>
            <p:cNvSpPr/>
            <p:nvPr/>
          </p:nvSpPr>
          <p:spPr>
            <a:xfrm>
              <a:off x="8630826" y="5515186"/>
              <a:ext cx="1654998" cy="476039"/>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伪造攻击</a:t>
              </a:r>
              <a:endParaRPr lang="en-US" altLang="zh-CN" i="1" dirty="0">
                <a:latin typeface="思源黑体 CN Medium" panose="020B0600000000000000" pitchFamily="34" charset="-122"/>
                <a:ea typeface="思源黑体 CN Medium" panose="020B0600000000000000" pitchFamily="34" charset="-122"/>
              </a:endParaRPr>
            </a:p>
          </p:txBody>
        </p:sp>
        <p:sp>
          <p:nvSpPr>
            <p:cNvPr id="29" name="ïsļíḋé"/>
            <p:cNvSpPr/>
            <p:nvPr/>
          </p:nvSpPr>
          <p:spPr>
            <a:xfrm>
              <a:off x="9248775" y="4896783"/>
              <a:ext cx="419100" cy="417447"/>
            </a:xfrm>
            <a:custGeom>
              <a:avLst/>
              <a:gdLst>
                <a:gd name="connsiteX0" fmla="*/ 413221 w 587145"/>
                <a:gd name="connsiteY0" fmla="*/ 444471 h 584830"/>
                <a:gd name="connsiteX1" fmla="*/ 498283 w 587145"/>
                <a:gd name="connsiteY1" fmla="*/ 489234 h 584830"/>
                <a:gd name="connsiteX2" fmla="*/ 505878 w 587145"/>
                <a:gd name="connsiteY2" fmla="*/ 494545 h 584830"/>
                <a:gd name="connsiteX3" fmla="*/ 317526 w 587145"/>
                <a:gd name="connsiteY3" fmla="*/ 584830 h 584830"/>
                <a:gd name="connsiteX4" fmla="*/ 310691 w 587145"/>
                <a:gd name="connsiteY4" fmla="*/ 579519 h 584830"/>
                <a:gd name="connsiteX5" fmla="*/ 413221 w 587145"/>
                <a:gd name="connsiteY5" fmla="*/ 444471 h 584830"/>
                <a:gd name="connsiteX6" fmla="*/ 173924 w 587145"/>
                <a:gd name="connsiteY6" fmla="*/ 444471 h 584830"/>
                <a:gd name="connsiteX7" fmla="*/ 276454 w 587145"/>
                <a:gd name="connsiteY7" fmla="*/ 579519 h 584830"/>
                <a:gd name="connsiteX8" fmla="*/ 269619 w 587145"/>
                <a:gd name="connsiteY8" fmla="*/ 584830 h 584830"/>
                <a:gd name="connsiteX9" fmla="*/ 81267 w 587145"/>
                <a:gd name="connsiteY9" fmla="*/ 494545 h 584830"/>
                <a:gd name="connsiteX10" fmla="*/ 88102 w 587145"/>
                <a:gd name="connsiteY10" fmla="*/ 489234 h 584830"/>
                <a:gd name="connsiteX11" fmla="*/ 173924 w 587145"/>
                <a:gd name="connsiteY11" fmla="*/ 444471 h 584830"/>
                <a:gd name="connsiteX12" fmla="*/ 303868 w 587145"/>
                <a:gd name="connsiteY12" fmla="*/ 424002 h 584830"/>
                <a:gd name="connsiteX13" fmla="*/ 393420 w 587145"/>
                <a:gd name="connsiteY13" fmla="*/ 438412 h 584830"/>
                <a:gd name="connsiteX14" fmla="*/ 303868 w 587145"/>
                <a:gd name="connsiteY14" fmla="*/ 559000 h 584830"/>
                <a:gd name="connsiteX15" fmla="*/ 283277 w 587145"/>
                <a:gd name="connsiteY15" fmla="*/ 424002 h 584830"/>
                <a:gd name="connsiteX16" fmla="*/ 283277 w 587145"/>
                <a:gd name="connsiteY16" fmla="*/ 559000 h 584830"/>
                <a:gd name="connsiteX17" fmla="*/ 193725 w 587145"/>
                <a:gd name="connsiteY17" fmla="*/ 438412 h 584830"/>
                <a:gd name="connsiteX18" fmla="*/ 283277 w 587145"/>
                <a:gd name="connsiteY18" fmla="*/ 424002 h 584830"/>
                <a:gd name="connsiteX19" fmla="*/ 445135 w 587145"/>
                <a:gd name="connsiteY19" fmla="*/ 302650 h 584830"/>
                <a:gd name="connsiteX20" fmla="*/ 587145 w 587145"/>
                <a:gd name="connsiteY20" fmla="*/ 302650 h 584830"/>
                <a:gd name="connsiteX21" fmla="*/ 519557 w 587145"/>
                <a:gd name="connsiteY21" fmla="*/ 479439 h 584830"/>
                <a:gd name="connsiteX22" fmla="*/ 510445 w 587145"/>
                <a:gd name="connsiteY22" fmla="*/ 473369 h 584830"/>
                <a:gd name="connsiteX23" fmla="*/ 420834 w 587145"/>
                <a:gd name="connsiteY23" fmla="*/ 426326 h 584830"/>
                <a:gd name="connsiteX24" fmla="*/ 445135 w 587145"/>
                <a:gd name="connsiteY24" fmla="*/ 302650 h 584830"/>
                <a:gd name="connsiteX25" fmla="*/ 303868 w 587145"/>
                <a:gd name="connsiteY25" fmla="*/ 302650 h 584830"/>
                <a:gd name="connsiteX26" fmla="*/ 424611 w 587145"/>
                <a:gd name="connsiteY26" fmla="*/ 302650 h 584830"/>
                <a:gd name="connsiteX27" fmla="*/ 401070 w 587145"/>
                <a:gd name="connsiteY27" fmla="*/ 419494 h 584830"/>
                <a:gd name="connsiteX28" fmla="*/ 303868 w 587145"/>
                <a:gd name="connsiteY28" fmla="*/ 404319 h 584830"/>
                <a:gd name="connsiteX29" fmla="*/ 161803 w 587145"/>
                <a:gd name="connsiteY29" fmla="*/ 302650 h 584830"/>
                <a:gd name="connsiteX30" fmla="*/ 283277 w 587145"/>
                <a:gd name="connsiteY30" fmla="*/ 302650 h 584830"/>
                <a:gd name="connsiteX31" fmla="*/ 283277 w 587145"/>
                <a:gd name="connsiteY31" fmla="*/ 404319 h 584830"/>
                <a:gd name="connsiteX32" fmla="*/ 185339 w 587145"/>
                <a:gd name="connsiteY32" fmla="*/ 419494 h 584830"/>
                <a:gd name="connsiteX33" fmla="*/ 161803 w 587145"/>
                <a:gd name="connsiteY33" fmla="*/ 302650 h 584830"/>
                <a:gd name="connsiteX34" fmla="*/ 0 w 587145"/>
                <a:gd name="connsiteY34" fmla="*/ 302650 h 584830"/>
                <a:gd name="connsiteX35" fmla="*/ 142010 w 587145"/>
                <a:gd name="connsiteY35" fmla="*/ 302650 h 584830"/>
                <a:gd name="connsiteX36" fmla="*/ 166311 w 587145"/>
                <a:gd name="connsiteY36" fmla="*/ 426326 h 584830"/>
                <a:gd name="connsiteX37" fmla="*/ 75941 w 587145"/>
                <a:gd name="connsiteY37" fmla="*/ 473369 h 584830"/>
                <a:gd name="connsiteX38" fmla="*/ 67588 w 587145"/>
                <a:gd name="connsiteY38" fmla="*/ 479439 h 584830"/>
                <a:gd name="connsiteX39" fmla="*/ 0 w 587145"/>
                <a:gd name="connsiteY39" fmla="*/ 302650 h 584830"/>
                <a:gd name="connsiteX40" fmla="*/ 398032 w 587145"/>
                <a:gd name="connsiteY40" fmla="*/ 156320 h 584830"/>
                <a:gd name="connsiteX41" fmla="*/ 424611 w 587145"/>
                <a:gd name="connsiteY41" fmla="*/ 282180 h 584830"/>
                <a:gd name="connsiteX42" fmla="*/ 303868 w 587145"/>
                <a:gd name="connsiteY42" fmla="*/ 282180 h 584830"/>
                <a:gd name="connsiteX43" fmla="*/ 303868 w 587145"/>
                <a:gd name="connsiteY43" fmla="*/ 170726 h 584830"/>
                <a:gd name="connsiteX44" fmla="*/ 398032 w 587145"/>
                <a:gd name="connsiteY44" fmla="*/ 156320 h 584830"/>
                <a:gd name="connsiteX45" fmla="*/ 189135 w 587145"/>
                <a:gd name="connsiteY45" fmla="*/ 156320 h 584830"/>
                <a:gd name="connsiteX46" fmla="*/ 283277 w 587145"/>
                <a:gd name="connsiteY46" fmla="*/ 170726 h 584830"/>
                <a:gd name="connsiteX47" fmla="*/ 283277 w 587145"/>
                <a:gd name="connsiteY47" fmla="*/ 282180 h 584830"/>
                <a:gd name="connsiteX48" fmla="*/ 161803 w 587145"/>
                <a:gd name="connsiteY48" fmla="*/ 282180 h 584830"/>
                <a:gd name="connsiteX49" fmla="*/ 189135 w 587145"/>
                <a:gd name="connsiteY49" fmla="*/ 156320 h 584830"/>
                <a:gd name="connsiteX50" fmla="*/ 72907 w 587145"/>
                <a:gd name="connsiteY50" fmla="*/ 99421 h 584830"/>
                <a:gd name="connsiteX51" fmla="*/ 82020 w 587145"/>
                <a:gd name="connsiteY51" fmla="*/ 106246 h 584830"/>
                <a:gd name="connsiteX52" fmla="*/ 169357 w 587145"/>
                <a:gd name="connsiteY52" fmla="*/ 150230 h 584830"/>
                <a:gd name="connsiteX53" fmla="*/ 142017 w 587145"/>
                <a:gd name="connsiteY53" fmla="*/ 282180 h 584830"/>
                <a:gd name="connsiteX54" fmla="*/ 0 w 587145"/>
                <a:gd name="connsiteY54" fmla="*/ 282180 h 584830"/>
                <a:gd name="connsiteX55" fmla="*/ 72907 w 587145"/>
                <a:gd name="connsiteY55" fmla="*/ 99421 h 584830"/>
                <a:gd name="connsiteX56" fmla="*/ 514198 w 587145"/>
                <a:gd name="connsiteY56" fmla="*/ 98690 h 584830"/>
                <a:gd name="connsiteX57" fmla="*/ 587145 w 587145"/>
                <a:gd name="connsiteY57" fmla="*/ 282180 h 584830"/>
                <a:gd name="connsiteX58" fmla="*/ 445050 w 587145"/>
                <a:gd name="connsiteY58" fmla="*/ 282180 h 584830"/>
                <a:gd name="connsiteX59" fmla="*/ 416935 w 587145"/>
                <a:gd name="connsiteY59" fmla="*/ 149491 h 584830"/>
                <a:gd name="connsiteX60" fmla="*/ 505080 w 587145"/>
                <a:gd name="connsiteY60" fmla="*/ 105514 h 584830"/>
                <a:gd name="connsiteX61" fmla="*/ 303868 w 587145"/>
                <a:gd name="connsiteY61" fmla="*/ 25830 h 584830"/>
                <a:gd name="connsiteX62" fmla="*/ 389643 w 587145"/>
                <a:gd name="connsiteY62" fmla="*/ 137333 h 584830"/>
                <a:gd name="connsiteX63" fmla="*/ 303868 w 587145"/>
                <a:gd name="connsiteY63" fmla="*/ 150228 h 584830"/>
                <a:gd name="connsiteX64" fmla="*/ 283277 w 587145"/>
                <a:gd name="connsiteY64" fmla="*/ 25830 h 584830"/>
                <a:gd name="connsiteX65" fmla="*/ 283277 w 587145"/>
                <a:gd name="connsiteY65" fmla="*/ 150228 h 584830"/>
                <a:gd name="connsiteX66" fmla="*/ 197502 w 587145"/>
                <a:gd name="connsiteY66" fmla="*/ 137333 h 584830"/>
                <a:gd name="connsiteX67" fmla="*/ 283277 w 587145"/>
                <a:gd name="connsiteY67" fmla="*/ 25830 h 584830"/>
                <a:gd name="connsiteX68" fmla="*/ 314425 w 587145"/>
                <a:gd name="connsiteY68" fmla="*/ 0 h 584830"/>
                <a:gd name="connsiteX69" fmla="*/ 499786 w 587145"/>
                <a:gd name="connsiteY69" fmla="*/ 84194 h 584830"/>
                <a:gd name="connsiteX70" fmla="*/ 492949 w 587145"/>
                <a:gd name="connsiteY70" fmla="*/ 89503 h 584830"/>
                <a:gd name="connsiteX71" fmla="*/ 408625 w 587145"/>
                <a:gd name="connsiteY71" fmla="*/ 131221 h 584830"/>
                <a:gd name="connsiteX72" fmla="*/ 309107 w 587145"/>
                <a:gd name="connsiteY72" fmla="*/ 4551 h 584830"/>
                <a:gd name="connsiteX73" fmla="*/ 271871 w 587145"/>
                <a:gd name="connsiteY73" fmla="*/ 0 h 584830"/>
                <a:gd name="connsiteX74" fmla="*/ 277185 w 587145"/>
                <a:gd name="connsiteY74" fmla="*/ 4551 h 584830"/>
                <a:gd name="connsiteX75" fmla="*/ 177731 w 587145"/>
                <a:gd name="connsiteY75" fmla="*/ 131221 h 584830"/>
                <a:gd name="connsiteX76" fmla="*/ 93461 w 587145"/>
                <a:gd name="connsiteY76" fmla="*/ 89503 h 584830"/>
                <a:gd name="connsiteX77" fmla="*/ 86628 w 587145"/>
                <a:gd name="connsiteY77" fmla="*/ 84194 h 584830"/>
                <a:gd name="connsiteX78" fmla="*/ 271871 w 587145"/>
                <a:gd name="connsiteY78" fmla="*/ 0 h 58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87145" h="584830">
                  <a:moveTo>
                    <a:pt x="413221" y="444471"/>
                  </a:moveTo>
                  <a:cubicBezTo>
                    <a:pt x="442841" y="455851"/>
                    <a:pt x="471701" y="470267"/>
                    <a:pt x="498283" y="489234"/>
                  </a:cubicBezTo>
                  <a:lnTo>
                    <a:pt x="505878" y="494545"/>
                  </a:lnTo>
                  <a:cubicBezTo>
                    <a:pt x="457271" y="545378"/>
                    <a:pt x="391196" y="578760"/>
                    <a:pt x="317526" y="584830"/>
                  </a:cubicBezTo>
                  <a:lnTo>
                    <a:pt x="310691" y="579519"/>
                  </a:lnTo>
                  <a:cubicBezTo>
                    <a:pt x="355501" y="542343"/>
                    <a:pt x="389677" y="496062"/>
                    <a:pt x="413221" y="444471"/>
                  </a:cubicBezTo>
                  <a:close/>
                  <a:moveTo>
                    <a:pt x="173924" y="444471"/>
                  </a:moveTo>
                  <a:cubicBezTo>
                    <a:pt x="196708" y="496062"/>
                    <a:pt x="231644" y="542343"/>
                    <a:pt x="276454" y="579519"/>
                  </a:cubicBezTo>
                  <a:lnTo>
                    <a:pt x="269619" y="584830"/>
                  </a:lnTo>
                  <a:cubicBezTo>
                    <a:pt x="195949" y="578760"/>
                    <a:pt x="129114" y="545378"/>
                    <a:pt x="81267" y="494545"/>
                  </a:cubicBezTo>
                  <a:lnTo>
                    <a:pt x="88102" y="489234"/>
                  </a:lnTo>
                  <a:cubicBezTo>
                    <a:pt x="114684" y="470267"/>
                    <a:pt x="143544" y="455851"/>
                    <a:pt x="173924" y="444471"/>
                  </a:cubicBezTo>
                  <a:close/>
                  <a:moveTo>
                    <a:pt x="303868" y="424002"/>
                  </a:moveTo>
                  <a:cubicBezTo>
                    <a:pt x="334225" y="424760"/>
                    <a:pt x="364581" y="430069"/>
                    <a:pt x="393420" y="438412"/>
                  </a:cubicBezTo>
                  <a:cubicBezTo>
                    <a:pt x="372929" y="483917"/>
                    <a:pt x="342573" y="525630"/>
                    <a:pt x="303868" y="559000"/>
                  </a:cubicBezTo>
                  <a:close/>
                  <a:moveTo>
                    <a:pt x="283277" y="424002"/>
                  </a:moveTo>
                  <a:lnTo>
                    <a:pt x="283277" y="559000"/>
                  </a:lnTo>
                  <a:cubicBezTo>
                    <a:pt x="244572" y="524871"/>
                    <a:pt x="214216" y="483917"/>
                    <a:pt x="193725" y="438412"/>
                  </a:cubicBezTo>
                  <a:cubicBezTo>
                    <a:pt x="222564" y="430069"/>
                    <a:pt x="252161" y="424760"/>
                    <a:pt x="283277" y="424002"/>
                  </a:cubicBezTo>
                  <a:close/>
                  <a:moveTo>
                    <a:pt x="445135" y="302650"/>
                  </a:moveTo>
                  <a:lnTo>
                    <a:pt x="587145" y="302650"/>
                  </a:lnTo>
                  <a:cubicBezTo>
                    <a:pt x="584867" y="369420"/>
                    <a:pt x="559806" y="430879"/>
                    <a:pt x="519557" y="479439"/>
                  </a:cubicBezTo>
                  <a:lnTo>
                    <a:pt x="510445" y="473369"/>
                  </a:lnTo>
                  <a:cubicBezTo>
                    <a:pt x="482346" y="452883"/>
                    <a:pt x="451970" y="437708"/>
                    <a:pt x="420834" y="426326"/>
                  </a:cubicBezTo>
                  <a:cubicBezTo>
                    <a:pt x="435263" y="386871"/>
                    <a:pt x="443616" y="345140"/>
                    <a:pt x="445135" y="302650"/>
                  </a:cubicBezTo>
                  <a:close/>
                  <a:moveTo>
                    <a:pt x="303868" y="302650"/>
                  </a:moveTo>
                  <a:lnTo>
                    <a:pt x="424611" y="302650"/>
                  </a:lnTo>
                  <a:cubicBezTo>
                    <a:pt x="423852" y="342863"/>
                    <a:pt x="415498" y="382316"/>
                    <a:pt x="401070" y="419494"/>
                  </a:cubicBezTo>
                  <a:cubicBezTo>
                    <a:pt x="369935" y="410389"/>
                    <a:pt x="337281" y="405078"/>
                    <a:pt x="303868" y="404319"/>
                  </a:cubicBezTo>
                  <a:close/>
                  <a:moveTo>
                    <a:pt x="161803" y="302650"/>
                  </a:moveTo>
                  <a:lnTo>
                    <a:pt x="283277" y="302650"/>
                  </a:lnTo>
                  <a:lnTo>
                    <a:pt x="283277" y="404319"/>
                  </a:lnTo>
                  <a:cubicBezTo>
                    <a:pt x="249872" y="405078"/>
                    <a:pt x="217225" y="410389"/>
                    <a:pt x="185339" y="419494"/>
                  </a:cubicBezTo>
                  <a:cubicBezTo>
                    <a:pt x="170913" y="382316"/>
                    <a:pt x="163321" y="342863"/>
                    <a:pt x="161803" y="302650"/>
                  </a:cubicBezTo>
                  <a:close/>
                  <a:moveTo>
                    <a:pt x="0" y="302650"/>
                  </a:moveTo>
                  <a:lnTo>
                    <a:pt x="142010" y="302650"/>
                  </a:lnTo>
                  <a:cubicBezTo>
                    <a:pt x="142769" y="345140"/>
                    <a:pt x="151123" y="386871"/>
                    <a:pt x="166311" y="426326"/>
                  </a:cubicBezTo>
                  <a:cubicBezTo>
                    <a:pt x="134416" y="437708"/>
                    <a:pt x="104039" y="452883"/>
                    <a:pt x="75941" y="473369"/>
                  </a:cubicBezTo>
                  <a:lnTo>
                    <a:pt x="67588" y="479439"/>
                  </a:lnTo>
                  <a:cubicBezTo>
                    <a:pt x="27339" y="430879"/>
                    <a:pt x="2278" y="369420"/>
                    <a:pt x="0" y="302650"/>
                  </a:cubicBezTo>
                  <a:close/>
                  <a:moveTo>
                    <a:pt x="398032" y="156320"/>
                  </a:moveTo>
                  <a:cubicBezTo>
                    <a:pt x="414739" y="195746"/>
                    <a:pt x="423852" y="238205"/>
                    <a:pt x="424611" y="282180"/>
                  </a:cubicBezTo>
                  <a:lnTo>
                    <a:pt x="303868" y="282180"/>
                  </a:lnTo>
                  <a:lnTo>
                    <a:pt x="303868" y="170726"/>
                  </a:lnTo>
                  <a:cubicBezTo>
                    <a:pt x="335762" y="169967"/>
                    <a:pt x="367657" y="164660"/>
                    <a:pt x="398032" y="156320"/>
                  </a:cubicBezTo>
                  <a:close/>
                  <a:moveTo>
                    <a:pt x="189135" y="156320"/>
                  </a:moveTo>
                  <a:cubicBezTo>
                    <a:pt x="219503" y="164660"/>
                    <a:pt x="251390" y="169967"/>
                    <a:pt x="283277" y="170726"/>
                  </a:cubicBezTo>
                  <a:lnTo>
                    <a:pt x="283277" y="282180"/>
                  </a:lnTo>
                  <a:lnTo>
                    <a:pt x="161803" y="282180"/>
                  </a:lnTo>
                  <a:cubicBezTo>
                    <a:pt x="163321" y="238205"/>
                    <a:pt x="172432" y="195746"/>
                    <a:pt x="189135" y="156320"/>
                  </a:cubicBezTo>
                  <a:close/>
                  <a:moveTo>
                    <a:pt x="72907" y="99421"/>
                  </a:moveTo>
                  <a:lnTo>
                    <a:pt x="82020" y="106246"/>
                  </a:lnTo>
                  <a:cubicBezTo>
                    <a:pt x="109361" y="124446"/>
                    <a:pt x="138979" y="138854"/>
                    <a:pt x="169357" y="150230"/>
                  </a:cubicBezTo>
                  <a:cubicBezTo>
                    <a:pt x="152649" y="191180"/>
                    <a:pt x="142776" y="235922"/>
                    <a:pt x="142017" y="282180"/>
                  </a:cubicBezTo>
                  <a:lnTo>
                    <a:pt x="0" y="282180"/>
                  </a:lnTo>
                  <a:cubicBezTo>
                    <a:pt x="2278" y="212413"/>
                    <a:pt x="29618" y="148713"/>
                    <a:pt x="72907" y="99421"/>
                  </a:cubicBezTo>
                  <a:close/>
                  <a:moveTo>
                    <a:pt x="514198" y="98690"/>
                  </a:moveTo>
                  <a:cubicBezTo>
                    <a:pt x="557510" y="147975"/>
                    <a:pt x="584865" y="212423"/>
                    <a:pt x="587145" y="282180"/>
                  </a:cubicBezTo>
                  <a:lnTo>
                    <a:pt x="445050" y="282180"/>
                  </a:lnTo>
                  <a:cubicBezTo>
                    <a:pt x="443530" y="235928"/>
                    <a:pt x="434412" y="191193"/>
                    <a:pt x="416935" y="149491"/>
                  </a:cubicBezTo>
                  <a:cubicBezTo>
                    <a:pt x="448090" y="138876"/>
                    <a:pt x="477724" y="124470"/>
                    <a:pt x="505080" y="105514"/>
                  </a:cubicBezTo>
                  <a:close/>
                  <a:moveTo>
                    <a:pt x="303868" y="25830"/>
                  </a:moveTo>
                  <a:cubicBezTo>
                    <a:pt x="339544" y="57688"/>
                    <a:pt x="369148" y="95614"/>
                    <a:pt x="389643" y="137333"/>
                  </a:cubicBezTo>
                  <a:cubicBezTo>
                    <a:pt x="361557" y="144918"/>
                    <a:pt x="332713" y="149469"/>
                    <a:pt x="303868" y="150228"/>
                  </a:cubicBezTo>
                  <a:close/>
                  <a:moveTo>
                    <a:pt x="283277" y="25830"/>
                  </a:moveTo>
                  <a:lnTo>
                    <a:pt x="283277" y="150228"/>
                  </a:lnTo>
                  <a:cubicBezTo>
                    <a:pt x="253673" y="149469"/>
                    <a:pt x="225588" y="144918"/>
                    <a:pt x="197502" y="137333"/>
                  </a:cubicBezTo>
                  <a:cubicBezTo>
                    <a:pt x="217997" y="95614"/>
                    <a:pt x="246842" y="57688"/>
                    <a:pt x="283277" y="25830"/>
                  </a:cubicBezTo>
                  <a:close/>
                  <a:moveTo>
                    <a:pt x="314425" y="0"/>
                  </a:moveTo>
                  <a:cubicBezTo>
                    <a:pt x="386594" y="5310"/>
                    <a:pt x="451926" y="36408"/>
                    <a:pt x="499786" y="84194"/>
                  </a:cubicBezTo>
                  <a:lnTo>
                    <a:pt x="492949" y="89503"/>
                  </a:lnTo>
                  <a:cubicBezTo>
                    <a:pt x="467120" y="106949"/>
                    <a:pt x="438252" y="121360"/>
                    <a:pt x="408625" y="131221"/>
                  </a:cubicBezTo>
                  <a:cubicBezTo>
                    <a:pt x="385834" y="82677"/>
                    <a:pt x="352409" y="39442"/>
                    <a:pt x="309107" y="4551"/>
                  </a:cubicBezTo>
                  <a:close/>
                  <a:moveTo>
                    <a:pt x="271871" y="0"/>
                  </a:moveTo>
                  <a:lnTo>
                    <a:pt x="277185" y="4551"/>
                  </a:lnTo>
                  <a:cubicBezTo>
                    <a:pt x="234670" y="39442"/>
                    <a:pt x="201266" y="82677"/>
                    <a:pt x="177731" y="131221"/>
                  </a:cubicBezTo>
                  <a:cubicBezTo>
                    <a:pt x="148122" y="121360"/>
                    <a:pt x="120032" y="106949"/>
                    <a:pt x="93461" y="89503"/>
                  </a:cubicBezTo>
                  <a:lnTo>
                    <a:pt x="86628" y="84194"/>
                  </a:lnTo>
                  <a:cubicBezTo>
                    <a:pt x="135216" y="36408"/>
                    <a:pt x="199747" y="5310"/>
                    <a:pt x="271871" y="0"/>
                  </a:cubicBez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30" name="íṧḻîḍè"/>
            <p:cNvSpPr/>
            <p:nvPr/>
          </p:nvSpPr>
          <p:spPr>
            <a:xfrm>
              <a:off x="5268501" y="4695825"/>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31" name="î$ḷïḋe"/>
            <p:cNvSpPr/>
            <p:nvPr/>
          </p:nvSpPr>
          <p:spPr>
            <a:xfrm>
              <a:off x="5268501" y="5515186"/>
              <a:ext cx="1654998" cy="476039"/>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复制攻击</a:t>
              </a:r>
              <a:endParaRPr lang="en-US" altLang="zh-CN" i="1" dirty="0">
                <a:latin typeface="思源黑体 CN Medium" panose="020B0600000000000000" pitchFamily="34" charset="-122"/>
                <a:ea typeface="思源黑体 CN Medium" panose="020B0600000000000000" pitchFamily="34" charset="-122"/>
              </a:endParaRPr>
            </a:p>
          </p:txBody>
        </p:sp>
        <p:sp>
          <p:nvSpPr>
            <p:cNvPr id="32" name="ïṩľídê"/>
            <p:cNvSpPr/>
            <p:nvPr/>
          </p:nvSpPr>
          <p:spPr>
            <a:xfrm>
              <a:off x="5886450" y="4924042"/>
              <a:ext cx="419100" cy="362929"/>
            </a:xfrm>
            <a:custGeom>
              <a:avLst/>
              <a:gdLst>
                <a:gd name="connsiteX0" fmla="*/ 205065 w 605876"/>
                <a:gd name="connsiteY0" fmla="*/ 428776 h 524672"/>
                <a:gd name="connsiteX1" fmla="*/ 226551 w 605876"/>
                <a:gd name="connsiteY1" fmla="*/ 446081 h 524672"/>
                <a:gd name="connsiteX2" fmla="*/ 233109 w 605876"/>
                <a:gd name="connsiteY2" fmla="*/ 453684 h 524672"/>
                <a:gd name="connsiteX3" fmla="*/ 228349 w 605876"/>
                <a:gd name="connsiteY3" fmla="*/ 499196 h 524672"/>
                <a:gd name="connsiteX4" fmla="*/ 223377 w 605876"/>
                <a:gd name="connsiteY4" fmla="*/ 507538 h 524672"/>
                <a:gd name="connsiteX5" fmla="*/ 141188 w 605876"/>
                <a:gd name="connsiteY5" fmla="*/ 476282 h 524672"/>
                <a:gd name="connsiteX6" fmla="*/ 176835 w 605876"/>
                <a:gd name="connsiteY6" fmla="*/ 430241 h 524672"/>
                <a:gd name="connsiteX7" fmla="*/ 205065 w 605876"/>
                <a:gd name="connsiteY7" fmla="*/ 428776 h 524672"/>
                <a:gd name="connsiteX8" fmla="*/ 481191 w 605876"/>
                <a:gd name="connsiteY8" fmla="*/ 426712 h 524672"/>
                <a:gd name="connsiteX9" fmla="*/ 499583 w 605876"/>
                <a:gd name="connsiteY9" fmla="*/ 434333 h 524672"/>
                <a:gd name="connsiteX10" fmla="*/ 510478 w 605876"/>
                <a:gd name="connsiteY10" fmla="*/ 438454 h 524672"/>
                <a:gd name="connsiteX11" fmla="*/ 526874 w 605876"/>
                <a:gd name="connsiteY11" fmla="*/ 493716 h 524672"/>
                <a:gd name="connsiteX12" fmla="*/ 478851 w 605876"/>
                <a:gd name="connsiteY12" fmla="*/ 524041 h 524672"/>
                <a:gd name="connsiteX13" fmla="*/ 435059 w 605876"/>
                <a:gd name="connsiteY13" fmla="*/ 484629 h 524672"/>
                <a:gd name="connsiteX14" fmla="*/ 460022 w 605876"/>
                <a:gd name="connsiteY14" fmla="*/ 432008 h 524672"/>
                <a:gd name="connsiteX15" fmla="*/ 481191 w 605876"/>
                <a:gd name="connsiteY15" fmla="*/ 426712 h 524672"/>
                <a:gd name="connsiteX16" fmla="*/ 53061 w 605876"/>
                <a:gd name="connsiteY16" fmla="*/ 1 h 524672"/>
                <a:gd name="connsiteX17" fmla="*/ 98044 w 605876"/>
                <a:gd name="connsiteY17" fmla="*/ 2087 h 524672"/>
                <a:gd name="connsiteX18" fmla="*/ 147021 w 605876"/>
                <a:gd name="connsiteY18" fmla="*/ 21735 h 524672"/>
                <a:gd name="connsiteX19" fmla="*/ 159609 w 605876"/>
                <a:gd name="connsiteY19" fmla="*/ 48882 h 524672"/>
                <a:gd name="connsiteX20" fmla="*/ 576919 w 605876"/>
                <a:gd name="connsiteY20" fmla="*/ 34622 h 524672"/>
                <a:gd name="connsiteX21" fmla="*/ 604951 w 605876"/>
                <a:gd name="connsiteY21" fmla="*/ 62508 h 524672"/>
                <a:gd name="connsiteX22" fmla="*/ 551531 w 605876"/>
                <a:gd name="connsiteY22" fmla="*/ 185886 h 524672"/>
                <a:gd name="connsiteX23" fmla="*/ 509959 w 605876"/>
                <a:gd name="connsiteY23" fmla="*/ 288244 h 524672"/>
                <a:gd name="connsiteX24" fmla="*/ 501919 w 605876"/>
                <a:gd name="connsiteY24" fmla="*/ 295532 h 524672"/>
                <a:gd name="connsiteX25" fmla="*/ 486898 w 605876"/>
                <a:gd name="connsiteY25" fmla="*/ 302082 h 524672"/>
                <a:gd name="connsiteX26" fmla="*/ 487216 w 605876"/>
                <a:gd name="connsiteY26" fmla="*/ 302927 h 524672"/>
                <a:gd name="connsiteX27" fmla="*/ 212394 w 605876"/>
                <a:gd name="connsiteY27" fmla="*/ 303772 h 524672"/>
                <a:gd name="connsiteX28" fmla="*/ 198748 w 605876"/>
                <a:gd name="connsiteY28" fmla="*/ 360813 h 524672"/>
                <a:gd name="connsiteX29" fmla="*/ 533865 w 605876"/>
                <a:gd name="connsiteY29" fmla="*/ 360285 h 524672"/>
                <a:gd name="connsiteX30" fmla="*/ 533865 w 605876"/>
                <a:gd name="connsiteY30" fmla="*/ 403594 h 524672"/>
                <a:gd name="connsiteX31" fmla="*/ 167225 w 605876"/>
                <a:gd name="connsiteY31" fmla="*/ 406340 h 524672"/>
                <a:gd name="connsiteX32" fmla="*/ 145434 w 605876"/>
                <a:gd name="connsiteY32" fmla="*/ 377714 h 524672"/>
                <a:gd name="connsiteX33" fmla="*/ 181612 w 605876"/>
                <a:gd name="connsiteY33" fmla="*/ 279793 h 524672"/>
                <a:gd name="connsiteX34" fmla="*/ 181506 w 605876"/>
                <a:gd name="connsiteY34" fmla="*/ 279793 h 524672"/>
                <a:gd name="connsiteX35" fmla="*/ 131789 w 605876"/>
                <a:gd name="connsiteY35" fmla="*/ 122507 h 524672"/>
                <a:gd name="connsiteX36" fmla="*/ 98044 w 605876"/>
                <a:gd name="connsiteY36" fmla="*/ 47298 h 524672"/>
                <a:gd name="connsiteX37" fmla="*/ 30979 w 605876"/>
                <a:gd name="connsiteY37" fmla="*/ 45291 h 524672"/>
                <a:gd name="connsiteX38" fmla="*/ 20824 w 605876"/>
                <a:gd name="connsiteY38" fmla="*/ 47931 h 524672"/>
                <a:gd name="connsiteX39" fmla="*/ 10140 w 605876"/>
                <a:gd name="connsiteY39" fmla="*/ 8214 h 524672"/>
                <a:gd name="connsiteX40" fmla="*/ 53061 w 605876"/>
                <a:gd name="connsiteY40" fmla="*/ 1 h 5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5876" h="524672">
                  <a:moveTo>
                    <a:pt x="205065" y="428776"/>
                  </a:moveTo>
                  <a:cubicBezTo>
                    <a:pt x="214175" y="431298"/>
                    <a:pt x="222161" y="436947"/>
                    <a:pt x="226551" y="446081"/>
                  </a:cubicBezTo>
                  <a:cubicBezTo>
                    <a:pt x="229089" y="448299"/>
                    <a:pt x="231310" y="450833"/>
                    <a:pt x="233109" y="453684"/>
                  </a:cubicBezTo>
                  <a:cubicBezTo>
                    <a:pt x="242100" y="468151"/>
                    <a:pt x="238186" y="486102"/>
                    <a:pt x="228349" y="499196"/>
                  </a:cubicBezTo>
                  <a:cubicBezTo>
                    <a:pt x="226974" y="502047"/>
                    <a:pt x="225493" y="504793"/>
                    <a:pt x="223377" y="507538"/>
                  </a:cubicBezTo>
                  <a:cubicBezTo>
                    <a:pt x="196721" y="542174"/>
                    <a:pt x="136746" y="520527"/>
                    <a:pt x="141188" y="476282"/>
                  </a:cubicBezTo>
                  <a:cubicBezTo>
                    <a:pt x="143198" y="455902"/>
                    <a:pt x="157690" y="437528"/>
                    <a:pt x="176835" y="430241"/>
                  </a:cubicBezTo>
                  <a:cubicBezTo>
                    <a:pt x="185721" y="426862"/>
                    <a:pt x="195955" y="426255"/>
                    <a:pt x="205065" y="428776"/>
                  </a:cubicBezTo>
                  <a:close/>
                  <a:moveTo>
                    <a:pt x="481191" y="426712"/>
                  </a:moveTo>
                  <a:cubicBezTo>
                    <a:pt x="488080" y="427095"/>
                    <a:pt x="494506" y="429631"/>
                    <a:pt x="499583" y="434333"/>
                  </a:cubicBezTo>
                  <a:cubicBezTo>
                    <a:pt x="503391" y="435178"/>
                    <a:pt x="507093" y="436446"/>
                    <a:pt x="510478" y="438454"/>
                  </a:cubicBezTo>
                  <a:cubicBezTo>
                    <a:pt x="529201" y="449548"/>
                    <a:pt x="536499" y="474274"/>
                    <a:pt x="526874" y="493716"/>
                  </a:cubicBezTo>
                  <a:cubicBezTo>
                    <a:pt x="518517" y="510727"/>
                    <a:pt x="498102" y="524886"/>
                    <a:pt x="478851" y="524041"/>
                  </a:cubicBezTo>
                  <a:cubicBezTo>
                    <a:pt x="456743" y="522984"/>
                    <a:pt x="438655" y="505973"/>
                    <a:pt x="435059" y="484629"/>
                  </a:cubicBezTo>
                  <a:cubicBezTo>
                    <a:pt x="431568" y="464024"/>
                    <a:pt x="441723" y="442363"/>
                    <a:pt x="460022" y="432008"/>
                  </a:cubicBezTo>
                  <a:cubicBezTo>
                    <a:pt x="466951" y="428099"/>
                    <a:pt x="474302" y="426329"/>
                    <a:pt x="481191" y="426712"/>
                  </a:cubicBezTo>
                  <a:close/>
                  <a:moveTo>
                    <a:pt x="53061" y="1"/>
                  </a:moveTo>
                  <a:cubicBezTo>
                    <a:pt x="68584" y="54"/>
                    <a:pt x="84451" y="1823"/>
                    <a:pt x="98044" y="2087"/>
                  </a:cubicBezTo>
                  <a:cubicBezTo>
                    <a:pt x="121634" y="2510"/>
                    <a:pt x="134433" y="1453"/>
                    <a:pt x="147021" y="21735"/>
                  </a:cubicBezTo>
                  <a:cubicBezTo>
                    <a:pt x="151887" y="29657"/>
                    <a:pt x="156013" y="38847"/>
                    <a:pt x="159609" y="48882"/>
                  </a:cubicBezTo>
                  <a:cubicBezTo>
                    <a:pt x="300405" y="43072"/>
                    <a:pt x="435700" y="56593"/>
                    <a:pt x="576919" y="34622"/>
                  </a:cubicBezTo>
                  <a:cubicBezTo>
                    <a:pt x="593315" y="31981"/>
                    <a:pt x="610028" y="44340"/>
                    <a:pt x="604951" y="62508"/>
                  </a:cubicBezTo>
                  <a:cubicBezTo>
                    <a:pt x="592363" y="106240"/>
                    <a:pt x="565811" y="142789"/>
                    <a:pt x="551531" y="185886"/>
                  </a:cubicBezTo>
                  <a:cubicBezTo>
                    <a:pt x="539154" y="223175"/>
                    <a:pt x="532279" y="255392"/>
                    <a:pt x="509959" y="288244"/>
                  </a:cubicBezTo>
                  <a:cubicBezTo>
                    <a:pt x="507632" y="291624"/>
                    <a:pt x="504881" y="293948"/>
                    <a:pt x="501919" y="295532"/>
                  </a:cubicBezTo>
                  <a:cubicBezTo>
                    <a:pt x="498217" y="299335"/>
                    <a:pt x="493351" y="302082"/>
                    <a:pt x="486898" y="302082"/>
                  </a:cubicBezTo>
                  <a:lnTo>
                    <a:pt x="487216" y="302927"/>
                  </a:lnTo>
                  <a:cubicBezTo>
                    <a:pt x="404282" y="309581"/>
                    <a:pt x="294481" y="328384"/>
                    <a:pt x="212394" y="303772"/>
                  </a:cubicBezTo>
                  <a:cubicBezTo>
                    <a:pt x="210067" y="323102"/>
                    <a:pt x="204990" y="342010"/>
                    <a:pt x="198748" y="360813"/>
                  </a:cubicBezTo>
                  <a:cubicBezTo>
                    <a:pt x="310348" y="359756"/>
                    <a:pt x="422371" y="356904"/>
                    <a:pt x="533865" y="360285"/>
                  </a:cubicBezTo>
                  <a:cubicBezTo>
                    <a:pt x="561898" y="361024"/>
                    <a:pt x="561686" y="402537"/>
                    <a:pt x="533865" y="403594"/>
                  </a:cubicBezTo>
                  <a:cubicBezTo>
                    <a:pt x="411899" y="408453"/>
                    <a:pt x="289298" y="405706"/>
                    <a:pt x="167225" y="406340"/>
                  </a:cubicBezTo>
                  <a:cubicBezTo>
                    <a:pt x="153157" y="406340"/>
                    <a:pt x="140780" y="391763"/>
                    <a:pt x="145434" y="377714"/>
                  </a:cubicBezTo>
                  <a:cubicBezTo>
                    <a:pt x="156542" y="344440"/>
                    <a:pt x="164793" y="310321"/>
                    <a:pt x="181612" y="279793"/>
                  </a:cubicBezTo>
                  <a:cubicBezTo>
                    <a:pt x="181506" y="279793"/>
                    <a:pt x="181506" y="279793"/>
                    <a:pt x="181506" y="279793"/>
                  </a:cubicBezTo>
                  <a:cubicBezTo>
                    <a:pt x="164369" y="227505"/>
                    <a:pt x="148291" y="174901"/>
                    <a:pt x="131789" y="122507"/>
                  </a:cubicBezTo>
                  <a:cubicBezTo>
                    <a:pt x="125230" y="101698"/>
                    <a:pt x="120470" y="57544"/>
                    <a:pt x="98044" y="47298"/>
                  </a:cubicBezTo>
                  <a:cubicBezTo>
                    <a:pt x="90957" y="44023"/>
                    <a:pt x="37854" y="42016"/>
                    <a:pt x="30979" y="45291"/>
                  </a:cubicBezTo>
                  <a:cubicBezTo>
                    <a:pt x="27488" y="46981"/>
                    <a:pt x="24632" y="47614"/>
                    <a:pt x="20824" y="47931"/>
                  </a:cubicBezTo>
                  <a:cubicBezTo>
                    <a:pt x="-439" y="49410"/>
                    <a:pt x="-7843" y="18037"/>
                    <a:pt x="10140" y="8214"/>
                  </a:cubicBezTo>
                  <a:cubicBezTo>
                    <a:pt x="22358" y="1612"/>
                    <a:pt x="37537" y="-52"/>
                    <a:pt x="53061" y="1"/>
                  </a:cubicBez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33" name="ísḻiďê"/>
            <p:cNvSpPr/>
            <p:nvPr/>
          </p:nvSpPr>
          <p:spPr>
            <a:xfrm>
              <a:off x="5268501" y="1285875"/>
              <a:ext cx="1654998" cy="1295400"/>
            </a:xfrm>
            <a:prstGeom prst="rect">
              <a:avLst/>
            </a:prstGeom>
            <a:noFill/>
            <a:ln w="3175">
              <a:gradFill flip="none" rotWithShape="1">
                <a:gsLst>
                  <a:gs pos="0">
                    <a:srgbClr val="14E6D9"/>
                  </a:gs>
                  <a:gs pos="100000">
                    <a:srgbClr val="04B0FD"/>
                  </a:gs>
                </a:gsLst>
                <a:lin ang="10800000" scaled="1"/>
                <a:tileRect/>
              </a:gra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i="1">
                <a:solidFill>
                  <a:schemeClr val="tx1"/>
                </a:solidFill>
              </a:endParaRPr>
            </a:p>
          </p:txBody>
        </p:sp>
        <p:sp>
          <p:nvSpPr>
            <p:cNvPr id="34" name="ïSļîḑé"/>
            <p:cNvSpPr/>
            <p:nvPr/>
          </p:nvSpPr>
          <p:spPr>
            <a:xfrm>
              <a:off x="5268500" y="2105234"/>
              <a:ext cx="1654998" cy="476038"/>
            </a:xfrm>
            <a:prstGeom prst="rect">
              <a:avLst/>
            </a:prstGeom>
            <a:gradFill>
              <a:gsLst>
                <a:gs pos="15000">
                  <a:schemeClr val="accent1">
                    <a:alpha val="0"/>
                  </a:schemeClr>
                </a:gs>
                <a:gs pos="100000">
                  <a:schemeClr val="accent2">
                    <a:alpha val="27000"/>
                  </a:schemeClr>
                </a:gs>
              </a:gsLst>
              <a:path path="circle">
                <a:fillToRect l="50000" t="50000" r="50000" b="50000"/>
              </a:path>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spcBef>
                  <a:spcPct val="0"/>
                </a:spcBef>
              </a:pPr>
              <a:r>
                <a:rPr lang="zh-CN" altLang="zh-CN" sz="1800" dirty="0">
                  <a:effectLst/>
                  <a:ea typeface="等线" panose="02010600030101010101" pitchFamily="2" charset="-122"/>
                  <a:cs typeface="Times New Roman" panose="02020603050405020304" pitchFamily="18" charset="0"/>
                </a:rPr>
                <a:t>信息泄露</a:t>
              </a:r>
              <a:endParaRPr lang="en-US" altLang="zh-CN" i="1" dirty="0">
                <a:latin typeface="思源黑体 CN Medium" panose="020B0600000000000000" pitchFamily="34" charset="-122"/>
                <a:ea typeface="思源黑体 CN Medium" panose="020B0600000000000000" pitchFamily="34" charset="-122"/>
              </a:endParaRPr>
            </a:p>
          </p:txBody>
        </p:sp>
        <p:sp>
          <p:nvSpPr>
            <p:cNvPr id="35" name="ïšḷïďê"/>
            <p:cNvSpPr/>
            <p:nvPr/>
          </p:nvSpPr>
          <p:spPr>
            <a:xfrm>
              <a:off x="5848357" y="1459349"/>
              <a:ext cx="495294" cy="472412"/>
            </a:xfrm>
            <a:custGeom>
              <a:avLst/>
              <a:gdLst>
                <a:gd name="connsiteX0" fmla="*/ 0 w 574179"/>
                <a:gd name="connsiteY0" fmla="*/ 451358 h 547653"/>
                <a:gd name="connsiteX1" fmla="*/ 574179 w 574179"/>
                <a:gd name="connsiteY1" fmla="*/ 451358 h 547653"/>
                <a:gd name="connsiteX2" fmla="*/ 574179 w 574179"/>
                <a:gd name="connsiteY2" fmla="*/ 475432 h 547653"/>
                <a:gd name="connsiteX3" fmla="*/ 531137 w 574179"/>
                <a:gd name="connsiteY3" fmla="*/ 547653 h 547653"/>
                <a:gd name="connsiteX4" fmla="*/ 42181 w 574179"/>
                <a:gd name="connsiteY4" fmla="*/ 547653 h 547653"/>
                <a:gd name="connsiteX5" fmla="*/ 0 w 574179"/>
                <a:gd name="connsiteY5" fmla="*/ 475432 h 547653"/>
                <a:gd name="connsiteX6" fmla="*/ 392503 w 574179"/>
                <a:gd name="connsiteY6" fmla="*/ 318175 h 547653"/>
                <a:gd name="connsiteX7" fmla="*/ 416711 w 574179"/>
                <a:gd name="connsiteY7" fmla="*/ 337076 h 547653"/>
                <a:gd name="connsiteX8" fmla="*/ 419305 w 574179"/>
                <a:gd name="connsiteY8" fmla="*/ 345668 h 547653"/>
                <a:gd name="connsiteX9" fmla="*/ 395097 w 574179"/>
                <a:gd name="connsiteY9" fmla="*/ 343091 h 547653"/>
                <a:gd name="connsiteX10" fmla="*/ 298695 w 574179"/>
                <a:gd name="connsiteY10" fmla="*/ 263188 h 547653"/>
                <a:gd name="connsiteX11" fmla="*/ 320244 w 574179"/>
                <a:gd name="connsiteY11" fmla="*/ 272640 h 547653"/>
                <a:gd name="connsiteX12" fmla="*/ 330588 w 574179"/>
                <a:gd name="connsiteY12" fmla="*/ 270062 h 547653"/>
                <a:gd name="connsiteX13" fmla="*/ 377997 w 574179"/>
                <a:gd name="connsiteY13" fmla="*/ 307013 h 547653"/>
                <a:gd name="connsiteX14" fmla="*/ 377997 w 574179"/>
                <a:gd name="connsiteY14" fmla="*/ 341385 h 547653"/>
                <a:gd name="connsiteX15" fmla="*/ 308177 w 574179"/>
                <a:gd name="connsiteY15" fmla="*/ 338807 h 547653"/>
                <a:gd name="connsiteX16" fmla="*/ 320247 w 574179"/>
                <a:gd name="connsiteY16" fmla="*/ 224505 h 547653"/>
                <a:gd name="connsiteX17" fmla="*/ 336603 w 574179"/>
                <a:gd name="connsiteY17" fmla="*/ 241694 h 547653"/>
                <a:gd name="connsiteX18" fmla="*/ 335742 w 574179"/>
                <a:gd name="connsiteY18" fmla="*/ 246851 h 547653"/>
                <a:gd name="connsiteX19" fmla="*/ 433876 w 574179"/>
                <a:gd name="connsiteY19" fmla="*/ 324202 h 547653"/>
                <a:gd name="connsiteX20" fmla="*/ 435597 w 574179"/>
                <a:gd name="connsiteY20" fmla="*/ 325921 h 547653"/>
                <a:gd name="connsiteX21" fmla="*/ 446788 w 574179"/>
                <a:gd name="connsiteY21" fmla="*/ 364597 h 547653"/>
                <a:gd name="connsiteX22" fmla="*/ 499298 w 574179"/>
                <a:gd name="connsiteY22" fmla="*/ 380926 h 547653"/>
                <a:gd name="connsiteX23" fmla="*/ 499298 w 574179"/>
                <a:gd name="connsiteY23" fmla="*/ 438510 h 547653"/>
                <a:gd name="connsiteX24" fmla="*/ 74052 w 574179"/>
                <a:gd name="connsiteY24" fmla="*/ 438510 h 547653"/>
                <a:gd name="connsiteX25" fmla="*/ 74052 w 574179"/>
                <a:gd name="connsiteY25" fmla="*/ 380926 h 547653"/>
                <a:gd name="connsiteX26" fmla="*/ 286675 w 574179"/>
                <a:gd name="connsiteY26" fmla="*/ 352564 h 547653"/>
                <a:gd name="connsiteX27" fmla="*/ 439040 w 574179"/>
                <a:gd name="connsiteY27" fmla="*/ 362878 h 547653"/>
                <a:gd name="connsiteX28" fmla="*/ 428711 w 574179"/>
                <a:gd name="connsiteY28" fmla="*/ 329359 h 547653"/>
                <a:gd name="connsiteX29" fmla="*/ 332299 w 574179"/>
                <a:gd name="connsiteY29" fmla="*/ 252867 h 547653"/>
                <a:gd name="connsiteX30" fmla="*/ 320247 w 574179"/>
                <a:gd name="connsiteY30" fmla="*/ 258024 h 547653"/>
                <a:gd name="connsiteX31" fmla="*/ 303031 w 574179"/>
                <a:gd name="connsiteY31" fmla="*/ 241694 h 547653"/>
                <a:gd name="connsiteX32" fmla="*/ 320247 w 574179"/>
                <a:gd name="connsiteY32" fmla="*/ 224505 h 547653"/>
                <a:gd name="connsiteX33" fmla="*/ 299567 w 574179"/>
                <a:gd name="connsiteY33" fmla="*/ 186650 h 547653"/>
                <a:gd name="connsiteX34" fmla="*/ 427837 w 574179"/>
                <a:gd name="connsiteY34" fmla="*/ 215021 h 547653"/>
                <a:gd name="connsiteX35" fmla="*/ 433002 w 574179"/>
                <a:gd name="connsiteY35" fmla="*/ 217600 h 547653"/>
                <a:gd name="connsiteX36" fmla="*/ 438168 w 574179"/>
                <a:gd name="connsiteY36" fmla="*/ 220179 h 547653"/>
                <a:gd name="connsiteX37" fmla="*/ 442472 w 574179"/>
                <a:gd name="connsiteY37" fmla="*/ 225337 h 547653"/>
                <a:gd name="connsiteX38" fmla="*/ 445915 w 574179"/>
                <a:gd name="connsiteY38" fmla="*/ 230496 h 547653"/>
                <a:gd name="connsiteX39" fmla="*/ 447637 w 574179"/>
                <a:gd name="connsiteY39" fmla="*/ 237374 h 547653"/>
                <a:gd name="connsiteX40" fmla="*/ 449359 w 574179"/>
                <a:gd name="connsiteY40" fmla="*/ 241672 h 547653"/>
                <a:gd name="connsiteX41" fmla="*/ 462272 w 574179"/>
                <a:gd name="connsiteY41" fmla="*/ 352576 h 547653"/>
                <a:gd name="connsiteX42" fmla="*/ 457968 w 574179"/>
                <a:gd name="connsiteY42" fmla="*/ 351716 h 547653"/>
                <a:gd name="connsiteX43" fmla="*/ 448498 w 574179"/>
                <a:gd name="connsiteY43" fmla="*/ 321626 h 547653"/>
                <a:gd name="connsiteX44" fmla="*/ 446776 w 574179"/>
                <a:gd name="connsiteY44" fmla="*/ 315608 h 547653"/>
                <a:gd name="connsiteX45" fmla="*/ 351219 w 574179"/>
                <a:gd name="connsiteY45" fmla="*/ 240812 h 547653"/>
                <a:gd name="connsiteX46" fmla="*/ 320228 w 574179"/>
                <a:gd name="connsiteY46" fmla="*/ 210722 h 547653"/>
                <a:gd name="connsiteX47" fmla="*/ 293541 w 574179"/>
                <a:gd name="connsiteY47" fmla="*/ 226197 h 547653"/>
                <a:gd name="connsiteX48" fmla="*/ 290958 w 574179"/>
                <a:gd name="connsiteY48" fmla="*/ 203844 h 547653"/>
                <a:gd name="connsiteX49" fmla="*/ 274612 w 574179"/>
                <a:gd name="connsiteY49" fmla="*/ 186650 h 547653"/>
                <a:gd name="connsiteX50" fmla="*/ 282360 w 574179"/>
                <a:gd name="connsiteY50" fmla="*/ 203844 h 547653"/>
                <a:gd name="connsiteX51" fmla="*/ 283221 w 574179"/>
                <a:gd name="connsiteY51" fmla="*/ 203844 h 547653"/>
                <a:gd name="connsiteX52" fmla="*/ 265143 w 574179"/>
                <a:gd name="connsiteY52" fmla="*/ 338820 h 547653"/>
                <a:gd name="connsiteX53" fmla="*/ 195412 w 574179"/>
                <a:gd name="connsiteY53" fmla="*/ 341400 h 547653"/>
                <a:gd name="connsiteX54" fmla="*/ 195412 w 574179"/>
                <a:gd name="connsiteY54" fmla="*/ 266604 h 547653"/>
                <a:gd name="connsiteX55" fmla="*/ 186803 w 574179"/>
                <a:gd name="connsiteY55" fmla="*/ 269183 h 547653"/>
                <a:gd name="connsiteX56" fmla="*/ 178194 w 574179"/>
                <a:gd name="connsiteY56" fmla="*/ 343119 h 547653"/>
                <a:gd name="connsiteX57" fmla="*/ 111907 w 574179"/>
                <a:gd name="connsiteY57" fmla="*/ 352576 h 547653"/>
                <a:gd name="connsiteX58" fmla="*/ 124820 w 574179"/>
                <a:gd name="connsiteY58" fmla="*/ 241672 h 547653"/>
                <a:gd name="connsiteX59" fmla="*/ 125681 w 574179"/>
                <a:gd name="connsiteY59" fmla="*/ 237373 h 547653"/>
                <a:gd name="connsiteX60" fmla="*/ 128264 w 574179"/>
                <a:gd name="connsiteY60" fmla="*/ 230496 h 547653"/>
                <a:gd name="connsiteX61" fmla="*/ 131707 w 574179"/>
                <a:gd name="connsiteY61" fmla="*/ 226197 h 547653"/>
                <a:gd name="connsiteX62" fmla="*/ 136011 w 574179"/>
                <a:gd name="connsiteY62" fmla="*/ 220179 h 547653"/>
                <a:gd name="connsiteX63" fmla="*/ 141177 w 574179"/>
                <a:gd name="connsiteY63" fmla="*/ 217600 h 547653"/>
                <a:gd name="connsiteX64" fmla="*/ 145481 w 574179"/>
                <a:gd name="connsiteY64" fmla="*/ 215021 h 547653"/>
                <a:gd name="connsiteX65" fmla="*/ 274612 w 574179"/>
                <a:gd name="connsiteY65" fmla="*/ 186650 h 547653"/>
                <a:gd name="connsiteX66" fmla="*/ 287089 w 574179"/>
                <a:gd name="connsiteY66" fmla="*/ 0 h 547653"/>
                <a:gd name="connsiteX67" fmla="*/ 369292 w 574179"/>
                <a:gd name="connsiteY67" fmla="*/ 89871 h 547653"/>
                <a:gd name="connsiteX68" fmla="*/ 287089 w 574179"/>
                <a:gd name="connsiteY68" fmla="*/ 179742 h 547653"/>
                <a:gd name="connsiteX69" fmla="*/ 204886 w 574179"/>
                <a:gd name="connsiteY69" fmla="*/ 89871 h 547653"/>
                <a:gd name="connsiteX70" fmla="*/ 287089 w 574179"/>
                <a:gd name="connsiteY70" fmla="*/ 0 h 547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74179" h="547653">
                  <a:moveTo>
                    <a:pt x="0" y="451358"/>
                  </a:moveTo>
                  <a:lnTo>
                    <a:pt x="574179" y="451358"/>
                  </a:lnTo>
                  <a:lnTo>
                    <a:pt x="574179" y="475432"/>
                  </a:lnTo>
                  <a:lnTo>
                    <a:pt x="531137" y="547653"/>
                  </a:lnTo>
                  <a:lnTo>
                    <a:pt x="42181" y="547653"/>
                  </a:lnTo>
                  <a:lnTo>
                    <a:pt x="0" y="475432"/>
                  </a:lnTo>
                  <a:close/>
                  <a:moveTo>
                    <a:pt x="392503" y="318175"/>
                  </a:moveTo>
                  <a:lnTo>
                    <a:pt x="416711" y="337076"/>
                  </a:lnTo>
                  <a:lnTo>
                    <a:pt x="419305" y="345668"/>
                  </a:lnTo>
                  <a:cubicBezTo>
                    <a:pt x="411524" y="344809"/>
                    <a:pt x="403743" y="343950"/>
                    <a:pt x="395097" y="343091"/>
                  </a:cubicBezTo>
                  <a:close/>
                  <a:moveTo>
                    <a:pt x="298695" y="263188"/>
                  </a:moveTo>
                  <a:cubicBezTo>
                    <a:pt x="304729" y="269203"/>
                    <a:pt x="311625" y="272640"/>
                    <a:pt x="320244" y="272640"/>
                  </a:cubicBezTo>
                  <a:cubicBezTo>
                    <a:pt x="323692" y="272640"/>
                    <a:pt x="327140" y="271781"/>
                    <a:pt x="330588" y="270062"/>
                  </a:cubicBezTo>
                  <a:lnTo>
                    <a:pt x="377997" y="307013"/>
                  </a:lnTo>
                  <a:lnTo>
                    <a:pt x="377997" y="341385"/>
                  </a:lnTo>
                  <a:cubicBezTo>
                    <a:pt x="356448" y="339666"/>
                    <a:pt x="333174" y="338807"/>
                    <a:pt x="308177" y="338807"/>
                  </a:cubicBezTo>
                  <a:close/>
                  <a:moveTo>
                    <a:pt x="320247" y="224505"/>
                  </a:moveTo>
                  <a:cubicBezTo>
                    <a:pt x="329716" y="224505"/>
                    <a:pt x="336603" y="232240"/>
                    <a:pt x="336603" y="241694"/>
                  </a:cubicBezTo>
                  <a:cubicBezTo>
                    <a:pt x="336603" y="243413"/>
                    <a:pt x="336603" y="245132"/>
                    <a:pt x="335742" y="246851"/>
                  </a:cubicBezTo>
                  <a:lnTo>
                    <a:pt x="433876" y="324202"/>
                  </a:lnTo>
                  <a:cubicBezTo>
                    <a:pt x="434736" y="325062"/>
                    <a:pt x="434736" y="325062"/>
                    <a:pt x="435597" y="325921"/>
                  </a:cubicBezTo>
                  <a:lnTo>
                    <a:pt x="446788" y="364597"/>
                  </a:lnTo>
                  <a:cubicBezTo>
                    <a:pt x="488107" y="372332"/>
                    <a:pt x="499298" y="380926"/>
                    <a:pt x="499298" y="380926"/>
                  </a:cubicBezTo>
                  <a:lnTo>
                    <a:pt x="499298" y="438510"/>
                  </a:lnTo>
                  <a:lnTo>
                    <a:pt x="74052" y="438510"/>
                  </a:lnTo>
                  <a:lnTo>
                    <a:pt x="74052" y="380926"/>
                  </a:lnTo>
                  <a:cubicBezTo>
                    <a:pt x="74052" y="380926"/>
                    <a:pt x="109346" y="352564"/>
                    <a:pt x="286675" y="352564"/>
                  </a:cubicBezTo>
                  <a:cubicBezTo>
                    <a:pt x="358984" y="352564"/>
                    <a:pt x="406329" y="357721"/>
                    <a:pt x="439040" y="362878"/>
                  </a:cubicBezTo>
                  <a:lnTo>
                    <a:pt x="428711" y="329359"/>
                  </a:lnTo>
                  <a:lnTo>
                    <a:pt x="332299" y="252867"/>
                  </a:lnTo>
                  <a:cubicBezTo>
                    <a:pt x="328855" y="256305"/>
                    <a:pt x="324551" y="258024"/>
                    <a:pt x="320247" y="258024"/>
                  </a:cubicBezTo>
                  <a:cubicBezTo>
                    <a:pt x="310778" y="258024"/>
                    <a:pt x="303031" y="250289"/>
                    <a:pt x="303031" y="241694"/>
                  </a:cubicBezTo>
                  <a:cubicBezTo>
                    <a:pt x="303031" y="232240"/>
                    <a:pt x="310778" y="224505"/>
                    <a:pt x="320247" y="224505"/>
                  </a:cubicBezTo>
                  <a:close/>
                  <a:moveTo>
                    <a:pt x="299567" y="186650"/>
                  </a:moveTo>
                  <a:cubicBezTo>
                    <a:pt x="359828" y="190089"/>
                    <a:pt x="425254" y="213301"/>
                    <a:pt x="427837" y="215021"/>
                  </a:cubicBezTo>
                  <a:cubicBezTo>
                    <a:pt x="430420" y="215021"/>
                    <a:pt x="431281" y="216740"/>
                    <a:pt x="433002" y="217600"/>
                  </a:cubicBezTo>
                  <a:cubicBezTo>
                    <a:pt x="434724" y="218460"/>
                    <a:pt x="436446" y="219319"/>
                    <a:pt x="438168" y="220179"/>
                  </a:cubicBezTo>
                  <a:cubicBezTo>
                    <a:pt x="439889" y="221899"/>
                    <a:pt x="440750" y="223618"/>
                    <a:pt x="442472" y="225337"/>
                  </a:cubicBezTo>
                  <a:cubicBezTo>
                    <a:pt x="443333" y="227057"/>
                    <a:pt x="445055" y="228776"/>
                    <a:pt x="445915" y="230496"/>
                  </a:cubicBezTo>
                  <a:cubicBezTo>
                    <a:pt x="446776" y="232215"/>
                    <a:pt x="447637" y="234794"/>
                    <a:pt x="447637" y="237374"/>
                  </a:cubicBezTo>
                  <a:cubicBezTo>
                    <a:pt x="448498" y="238233"/>
                    <a:pt x="449359" y="239953"/>
                    <a:pt x="449359" y="241672"/>
                  </a:cubicBezTo>
                  <a:lnTo>
                    <a:pt x="462272" y="352576"/>
                  </a:lnTo>
                  <a:cubicBezTo>
                    <a:pt x="460550" y="352576"/>
                    <a:pt x="459689" y="352576"/>
                    <a:pt x="457968" y="351716"/>
                  </a:cubicBezTo>
                  <a:lnTo>
                    <a:pt x="448498" y="321626"/>
                  </a:lnTo>
                  <a:lnTo>
                    <a:pt x="446776" y="315608"/>
                  </a:lnTo>
                  <a:lnTo>
                    <a:pt x="351219" y="240812"/>
                  </a:lnTo>
                  <a:cubicBezTo>
                    <a:pt x="351219" y="224478"/>
                    <a:pt x="337445" y="210722"/>
                    <a:pt x="320228" y="210722"/>
                  </a:cubicBezTo>
                  <a:cubicBezTo>
                    <a:pt x="309036" y="210722"/>
                    <a:pt x="299567" y="216740"/>
                    <a:pt x="293541" y="226197"/>
                  </a:cubicBezTo>
                  <a:lnTo>
                    <a:pt x="290958" y="203844"/>
                  </a:lnTo>
                  <a:close/>
                  <a:moveTo>
                    <a:pt x="274612" y="186650"/>
                  </a:moveTo>
                  <a:lnTo>
                    <a:pt x="282360" y="203844"/>
                  </a:lnTo>
                  <a:lnTo>
                    <a:pt x="283221" y="203844"/>
                  </a:lnTo>
                  <a:lnTo>
                    <a:pt x="265143" y="338820"/>
                  </a:lnTo>
                  <a:cubicBezTo>
                    <a:pt x="239316" y="338820"/>
                    <a:pt x="216073" y="340540"/>
                    <a:pt x="195412" y="341400"/>
                  </a:cubicBezTo>
                  <a:lnTo>
                    <a:pt x="195412" y="266604"/>
                  </a:lnTo>
                  <a:cubicBezTo>
                    <a:pt x="192829" y="268323"/>
                    <a:pt x="189386" y="269183"/>
                    <a:pt x="186803" y="269183"/>
                  </a:cubicBezTo>
                  <a:lnTo>
                    <a:pt x="178194" y="343119"/>
                  </a:lnTo>
                  <a:cubicBezTo>
                    <a:pt x="149785" y="345698"/>
                    <a:pt x="128264" y="349137"/>
                    <a:pt x="111907" y="352576"/>
                  </a:cubicBezTo>
                  <a:lnTo>
                    <a:pt x="124820" y="241672"/>
                  </a:lnTo>
                  <a:cubicBezTo>
                    <a:pt x="124820" y="239953"/>
                    <a:pt x="125681" y="239093"/>
                    <a:pt x="125681" y="237373"/>
                  </a:cubicBezTo>
                  <a:cubicBezTo>
                    <a:pt x="126542" y="234794"/>
                    <a:pt x="126542" y="232215"/>
                    <a:pt x="128264" y="230496"/>
                  </a:cubicBezTo>
                  <a:cubicBezTo>
                    <a:pt x="129124" y="228776"/>
                    <a:pt x="129985" y="227057"/>
                    <a:pt x="131707" y="226197"/>
                  </a:cubicBezTo>
                  <a:cubicBezTo>
                    <a:pt x="132568" y="223618"/>
                    <a:pt x="134290" y="221899"/>
                    <a:pt x="136011" y="220179"/>
                  </a:cubicBezTo>
                  <a:cubicBezTo>
                    <a:pt x="137733" y="219319"/>
                    <a:pt x="139455" y="218460"/>
                    <a:pt x="141177" y="217600"/>
                  </a:cubicBezTo>
                  <a:cubicBezTo>
                    <a:pt x="142898" y="216740"/>
                    <a:pt x="143759" y="215021"/>
                    <a:pt x="145481" y="215021"/>
                  </a:cubicBezTo>
                  <a:cubicBezTo>
                    <a:pt x="148925" y="213301"/>
                    <a:pt x="214351" y="190089"/>
                    <a:pt x="274612" y="186650"/>
                  </a:cubicBezTo>
                  <a:close/>
                  <a:moveTo>
                    <a:pt x="287089" y="0"/>
                  </a:moveTo>
                  <a:cubicBezTo>
                    <a:pt x="332488" y="0"/>
                    <a:pt x="369292" y="40237"/>
                    <a:pt x="369292" y="89871"/>
                  </a:cubicBezTo>
                  <a:cubicBezTo>
                    <a:pt x="369292" y="139505"/>
                    <a:pt x="332488" y="179742"/>
                    <a:pt x="287089" y="179742"/>
                  </a:cubicBezTo>
                  <a:cubicBezTo>
                    <a:pt x="241690" y="179742"/>
                    <a:pt x="204886" y="139505"/>
                    <a:pt x="204886" y="89871"/>
                  </a:cubicBezTo>
                  <a:cubicBezTo>
                    <a:pt x="204886" y="40237"/>
                    <a:pt x="241690" y="0"/>
                    <a:pt x="287089" y="0"/>
                  </a:cubicBezTo>
                  <a:close/>
                </a:path>
              </a:pathLst>
            </a:custGeom>
            <a:gradFill>
              <a:gsLst>
                <a:gs pos="0">
                  <a:schemeClr val="accent2"/>
                </a:gs>
                <a:gs pos="100000">
                  <a:schemeClr val="accent1"/>
                </a:gs>
              </a:gsLst>
              <a:lin ang="2700000" scaled="0"/>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grpSp>
      <p:sp>
        <p:nvSpPr>
          <p:cNvPr id="4" name="文本框 3">
            <a:extLst>
              <a:ext uri="{FF2B5EF4-FFF2-40B4-BE49-F238E27FC236}">
                <a16:creationId xmlns:a16="http://schemas.microsoft.com/office/drawing/2014/main" id="{BCC7234A-6481-8626-6B36-9A7B4EF5588D}"/>
              </a:ext>
            </a:extLst>
          </p:cNvPr>
          <p:cNvSpPr txBox="1"/>
          <p:nvPr/>
        </p:nvSpPr>
        <p:spPr>
          <a:xfrm>
            <a:off x="4049227" y="317731"/>
            <a:ext cx="6096000"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末端的物联网传感器被视为单个网络节点，通过无线传感器网络中的网关连接到互联网网络层</a:t>
            </a:r>
            <a:endParaRPr lang="zh-CN" altLang="en-US" dirty="0">
              <a:solidFill>
                <a:schemeClr val="bg1"/>
              </a:solidFill>
            </a:endParaRPr>
          </a:p>
        </p:txBody>
      </p:sp>
      <p:sp>
        <p:nvSpPr>
          <p:cNvPr id="6" name="文本框 5">
            <a:extLst>
              <a:ext uri="{FF2B5EF4-FFF2-40B4-BE49-F238E27FC236}">
                <a16:creationId xmlns:a16="http://schemas.microsoft.com/office/drawing/2014/main" id="{FB557634-DC49-A0EE-9C38-2BDC187C4975}"/>
              </a:ext>
            </a:extLst>
          </p:cNvPr>
          <p:cNvSpPr txBox="1"/>
          <p:nvPr/>
        </p:nvSpPr>
        <p:spPr>
          <a:xfrm>
            <a:off x="6923498" y="2042958"/>
            <a:ext cx="6096000" cy="369332"/>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被未经授权的人获取，导致隐私泄露</a:t>
            </a:r>
            <a:endParaRPr lang="zh-CN" altLang="en-US" dirty="0">
              <a:solidFill>
                <a:schemeClr val="bg1"/>
              </a:solidFill>
            </a:endParaRPr>
          </a:p>
        </p:txBody>
      </p:sp>
      <p:sp>
        <p:nvSpPr>
          <p:cNvPr id="37" name="文本框 36">
            <a:extLst>
              <a:ext uri="{FF2B5EF4-FFF2-40B4-BE49-F238E27FC236}">
                <a16:creationId xmlns:a16="http://schemas.microsoft.com/office/drawing/2014/main" id="{8A5A3BED-A1A6-1A57-674B-8DA4D345EB81}"/>
              </a:ext>
            </a:extLst>
          </p:cNvPr>
          <p:cNvSpPr txBox="1"/>
          <p:nvPr/>
        </p:nvSpPr>
        <p:spPr>
          <a:xfrm>
            <a:off x="1116190" y="3288246"/>
            <a:ext cx="2471148"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利用物联网传感器的标签信息进行追踪和监视</a:t>
            </a:r>
            <a:endParaRPr lang="zh-CN" altLang="en-US" dirty="0">
              <a:solidFill>
                <a:schemeClr val="bg1"/>
              </a:solidFill>
            </a:endParaRPr>
          </a:p>
        </p:txBody>
      </p:sp>
      <p:sp>
        <p:nvSpPr>
          <p:cNvPr id="39" name="文本框 38">
            <a:extLst>
              <a:ext uri="{FF2B5EF4-FFF2-40B4-BE49-F238E27FC236}">
                <a16:creationId xmlns:a16="http://schemas.microsoft.com/office/drawing/2014/main" id="{E3441386-D0A4-E494-F825-D6A3CFFB7B38}"/>
              </a:ext>
            </a:extLst>
          </p:cNvPr>
          <p:cNvSpPr txBox="1"/>
          <p:nvPr/>
        </p:nvSpPr>
        <p:spPr>
          <a:xfrm>
            <a:off x="8598312" y="3264623"/>
            <a:ext cx="3198541"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拦截和重新发送传感器节点的数据，导致数据被篡改或误用</a:t>
            </a:r>
            <a:endParaRPr lang="zh-CN" altLang="en-US" dirty="0">
              <a:solidFill>
                <a:schemeClr val="bg1"/>
              </a:solidFill>
            </a:endParaRPr>
          </a:p>
        </p:txBody>
      </p:sp>
      <p:sp>
        <p:nvSpPr>
          <p:cNvPr id="41" name="文本框 40">
            <a:extLst>
              <a:ext uri="{FF2B5EF4-FFF2-40B4-BE49-F238E27FC236}">
                <a16:creationId xmlns:a16="http://schemas.microsoft.com/office/drawing/2014/main" id="{2EF2B321-7F99-0073-FE02-F17E68B34EEC}"/>
              </a:ext>
            </a:extLst>
          </p:cNvPr>
          <p:cNvSpPr txBox="1"/>
          <p:nvPr/>
        </p:nvSpPr>
        <p:spPr>
          <a:xfrm>
            <a:off x="4630543" y="6004731"/>
            <a:ext cx="2930912"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复制传感器标签或身份，冒充合法节点进行非法操作</a:t>
            </a:r>
            <a:endParaRPr lang="zh-CN" altLang="en-US" dirty="0">
              <a:solidFill>
                <a:schemeClr val="bg1"/>
              </a:solidFill>
            </a:endParaRPr>
          </a:p>
        </p:txBody>
      </p:sp>
      <p:sp>
        <p:nvSpPr>
          <p:cNvPr id="43" name="文本框 42">
            <a:extLst>
              <a:ext uri="{FF2B5EF4-FFF2-40B4-BE49-F238E27FC236}">
                <a16:creationId xmlns:a16="http://schemas.microsoft.com/office/drawing/2014/main" id="{91D1238F-99D3-FE23-CEFB-771752949B19}"/>
              </a:ext>
            </a:extLst>
          </p:cNvPr>
          <p:cNvSpPr txBox="1"/>
          <p:nvPr/>
        </p:nvSpPr>
        <p:spPr>
          <a:xfrm>
            <a:off x="7992871" y="6016297"/>
            <a:ext cx="3089353"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伪造传感器节点的身份或数据引起系统误判或操作失误</a:t>
            </a:r>
            <a:endParaRPr lang="zh-CN" altLang="en-US" dirty="0">
              <a:solidFill>
                <a:schemeClr val="bg1"/>
              </a:solidFill>
            </a:endParaRPr>
          </a:p>
        </p:txBody>
      </p:sp>
      <p:sp>
        <p:nvSpPr>
          <p:cNvPr id="45" name="文本框 44">
            <a:extLst>
              <a:ext uri="{FF2B5EF4-FFF2-40B4-BE49-F238E27FC236}">
                <a16:creationId xmlns:a16="http://schemas.microsoft.com/office/drawing/2014/main" id="{8B5D8069-95DF-CB5C-3E78-A7D800401595}"/>
              </a:ext>
            </a:extLst>
          </p:cNvPr>
          <p:cNvSpPr txBox="1"/>
          <p:nvPr/>
        </p:nvSpPr>
        <p:spPr>
          <a:xfrm>
            <a:off x="1255072" y="6039842"/>
            <a:ext cx="3033214"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篡改传感器节点的信息导致错误的数据传输或控制命令</a:t>
            </a:r>
            <a:endParaRPr lang="zh-CN" altLang="en-US" dirty="0">
              <a:solidFill>
                <a:schemeClr val="bg1"/>
              </a:solidFill>
            </a:endParaRPr>
          </a:p>
        </p:txBody>
      </p:sp>
    </p:spTree>
    <p:extLst>
      <p:ext uri="{BB962C8B-B14F-4D97-AF65-F5344CB8AC3E}">
        <p14:creationId xmlns:p14="http://schemas.microsoft.com/office/powerpoint/2010/main" val="3004138182"/>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50"/>
            <a:ext cx="2727703"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4</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706078"/>
                <a:ext cx="1402078" cy="350076"/>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无线传感网络</a:t>
                </a:r>
              </a:p>
            </p:txBody>
          </p:sp>
        </p:grpSp>
      </p:grpSp>
      <p:grpSp>
        <p:nvGrpSpPr>
          <p:cNvPr id="13" name="组合 12"/>
          <p:cNvGrpSpPr/>
          <p:nvPr/>
        </p:nvGrpSpPr>
        <p:grpSpPr>
          <a:xfrm>
            <a:off x="6096000" y="1576866"/>
            <a:ext cx="2529841" cy="913535"/>
            <a:chOff x="3573779" y="3395652"/>
            <a:chExt cx="2529841" cy="913535"/>
          </a:xfrm>
        </p:grpSpPr>
        <p:grpSp>
          <p:nvGrpSpPr>
            <p:cNvPr id="14" name="组合 13"/>
            <p:cNvGrpSpPr/>
            <p:nvPr/>
          </p:nvGrpSpPr>
          <p:grpSpPr>
            <a:xfrm>
              <a:off x="3573779" y="3395652"/>
              <a:ext cx="2324098" cy="913535"/>
              <a:chOff x="6243282" y="11481393"/>
              <a:chExt cx="1793733" cy="528623"/>
            </a:xfrm>
          </p:grpSpPr>
          <p:sp>
            <p:nvSpPr>
              <p:cNvPr id="17" name="矩形 16"/>
              <p:cNvSpPr/>
              <p:nvPr/>
            </p:nvSpPr>
            <p:spPr>
              <a:xfrm>
                <a:off x="6318601" y="11481393"/>
                <a:ext cx="1718414" cy="52322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243282" y="11486796"/>
                <a:ext cx="75319" cy="523220"/>
              </a:xfrm>
              <a:prstGeom prst="rect">
                <a:avLst/>
              </a:prstGeom>
              <a:gradFill>
                <a:gsLst>
                  <a:gs pos="0">
                    <a:schemeClr val="accent2"/>
                  </a:gs>
                  <a:gs pos="100000">
                    <a:schemeClr val="accent1"/>
                  </a:gs>
                </a:gsLst>
                <a:lin ang="2700000" scaled="0"/>
              </a:gra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p:cNvSpPr txBox="1"/>
            <p:nvPr/>
          </p:nvSpPr>
          <p:spPr>
            <a:xfrm>
              <a:off x="3774134" y="3578155"/>
              <a:ext cx="2329486" cy="584775"/>
            </a:xfrm>
            <a:prstGeom prst="rect">
              <a:avLst/>
            </a:prstGeom>
            <a:noFill/>
          </p:spPr>
          <p:txBody>
            <a:bodyPr wrap="square" rtlCol="0">
              <a:spAutoFit/>
            </a:bodyPr>
            <a:lstStyle/>
            <a:p>
              <a:r>
                <a:rPr lang="zh-CN" altLang="en-US" sz="3200" spc="300" dirty="0">
                  <a:gradFill>
                    <a:gsLst>
                      <a:gs pos="0">
                        <a:schemeClr val="accent2"/>
                      </a:gs>
                      <a:gs pos="100000">
                        <a:schemeClr val="accent1"/>
                      </a:gs>
                    </a:gsLst>
                    <a:lin ang="2700000" scaled="0"/>
                  </a:gradFill>
                  <a:latin typeface="思源黑体 CN Medium" panose="020B0600000000000000" pitchFamily="34" charset="-122"/>
                  <a:ea typeface="思源黑体 CN Medium" panose="020B0600000000000000" pitchFamily="34" charset="-122"/>
                </a:rPr>
                <a:t>网络攻击</a:t>
              </a:r>
            </a:p>
          </p:txBody>
        </p:sp>
        <p:sp>
          <p:nvSpPr>
            <p:cNvPr id="16" name="文本框 15"/>
            <p:cNvSpPr txBox="1"/>
            <p:nvPr/>
          </p:nvSpPr>
          <p:spPr>
            <a:xfrm>
              <a:off x="3774134" y="3972907"/>
              <a:ext cx="2329486" cy="276999"/>
            </a:xfrm>
            <a:prstGeom prst="rect">
              <a:avLst/>
            </a:prstGeom>
            <a:noFill/>
          </p:spPr>
          <p:txBody>
            <a:bodyPr wrap="square" rtlCol="0">
              <a:spAutoFit/>
            </a:bodyPr>
            <a:lstStyle/>
            <a:p>
              <a:endParaRPr lang="zh-CN" altLang="en-US" sz="1200" spc="600" dirty="0">
                <a:solidFill>
                  <a:schemeClr val="bg1"/>
                </a:solidFill>
                <a:latin typeface="思源黑体 CN Medium" panose="020B0600000000000000" pitchFamily="34" charset="-122"/>
                <a:ea typeface="思源黑体 CN Medium" panose="020B0600000000000000" pitchFamily="34" charset="-122"/>
              </a:endParaRPr>
            </a:p>
          </p:txBody>
        </p:sp>
      </p:grpSp>
      <p:grpSp>
        <p:nvGrpSpPr>
          <p:cNvPr id="19" name="Group 17"/>
          <p:cNvGrpSpPr/>
          <p:nvPr/>
        </p:nvGrpSpPr>
        <p:grpSpPr>
          <a:xfrm>
            <a:off x="6096000" y="2735487"/>
            <a:ext cx="5660840" cy="2075893"/>
            <a:chOff x="770804" y="1740385"/>
            <a:chExt cx="3841526" cy="1408730"/>
          </a:xfrm>
        </p:grpSpPr>
        <p:sp>
          <p:nvSpPr>
            <p:cNvPr id="20" name="矩形 19"/>
            <p:cNvSpPr/>
            <p:nvPr/>
          </p:nvSpPr>
          <p:spPr>
            <a:xfrm>
              <a:off x="770804" y="1740385"/>
              <a:ext cx="3841526" cy="140873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文本框 18"/>
            <p:cNvSpPr txBox="1"/>
            <p:nvPr/>
          </p:nvSpPr>
          <p:spPr>
            <a:xfrm>
              <a:off x="1868324" y="1990922"/>
              <a:ext cx="2396605" cy="8145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chemeClr val="bg1"/>
                  </a:solidFill>
                </a:rPr>
                <a:t>攻击者可能通过多种技术手段对无线传感器网络进行攻击，形成网络安全威胁。常见的网络攻击方法包括枚举攻击、阻塞攻击、拒绝服务攻击、虚拟身份攻击、节点模仿攻击和干扰攻击等。</a:t>
              </a:r>
            </a:p>
          </p:txBody>
        </p:sp>
        <p:grpSp>
          <p:nvGrpSpPr>
            <p:cNvPr id="22" name="组合 21"/>
            <p:cNvGrpSpPr/>
            <p:nvPr/>
          </p:nvGrpSpPr>
          <p:grpSpPr>
            <a:xfrm>
              <a:off x="1059398" y="1988284"/>
              <a:ext cx="752475" cy="752475"/>
              <a:chOff x="10256455" y="2191656"/>
              <a:chExt cx="752475" cy="752475"/>
            </a:xfrm>
          </p:grpSpPr>
          <p:sp>
            <p:nvSpPr>
              <p:cNvPr id="23" name="椭圆 22"/>
              <p:cNvSpPr/>
              <p:nvPr/>
            </p:nvSpPr>
            <p:spPr>
              <a:xfrm>
                <a:off x="10256455" y="2191656"/>
                <a:ext cx="752475" cy="752475"/>
              </a:xfrm>
              <a:prstGeom prst="ellipse">
                <a:avLst/>
              </a:prstGeom>
              <a:gradFill>
                <a:gsLst>
                  <a:gs pos="0">
                    <a:schemeClr val="accent2"/>
                  </a:gs>
                  <a:gs pos="100000">
                    <a:schemeClr val="accent1"/>
                  </a:gs>
                </a:gsLst>
                <a:lin ang="2700000" scaled="0"/>
              </a:gra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vimeo_152825"/>
              <p:cNvSpPr>
                <a:spLocks noChangeAspect="1"/>
              </p:cNvSpPr>
              <p:nvPr/>
            </p:nvSpPr>
            <p:spPr bwMode="auto">
              <a:xfrm>
                <a:off x="10449679" y="2349786"/>
                <a:ext cx="366023" cy="425535"/>
              </a:xfrm>
              <a:custGeom>
                <a:avLst/>
                <a:gdLst>
                  <a:gd name="connsiteX0" fmla="*/ 327615 w 521993"/>
                  <a:gd name="connsiteY0" fmla="*/ 466652 h 606863"/>
                  <a:gd name="connsiteX1" fmla="*/ 327615 w 521993"/>
                  <a:gd name="connsiteY1" fmla="*/ 490607 h 606863"/>
                  <a:gd name="connsiteX2" fmla="*/ 372201 w 521993"/>
                  <a:gd name="connsiteY2" fmla="*/ 504537 h 606863"/>
                  <a:gd name="connsiteX3" fmla="*/ 416917 w 521993"/>
                  <a:gd name="connsiteY3" fmla="*/ 490607 h 606863"/>
                  <a:gd name="connsiteX4" fmla="*/ 416917 w 521993"/>
                  <a:gd name="connsiteY4" fmla="*/ 466652 h 606863"/>
                  <a:gd name="connsiteX5" fmla="*/ 173129 w 521993"/>
                  <a:gd name="connsiteY5" fmla="*/ 327483 h 606863"/>
                  <a:gd name="connsiteX6" fmla="*/ 183819 w 521993"/>
                  <a:gd name="connsiteY6" fmla="*/ 328394 h 606863"/>
                  <a:gd name="connsiteX7" fmla="*/ 235315 w 521993"/>
                  <a:gd name="connsiteY7" fmla="*/ 353260 h 606863"/>
                  <a:gd name="connsiteX8" fmla="*/ 242355 w 521993"/>
                  <a:gd name="connsiteY8" fmla="*/ 359379 h 606863"/>
                  <a:gd name="connsiteX9" fmla="*/ 260997 w 521993"/>
                  <a:gd name="connsiteY9" fmla="*/ 408459 h 606863"/>
                  <a:gd name="connsiteX10" fmla="*/ 279640 w 521993"/>
                  <a:gd name="connsiteY10" fmla="*/ 359379 h 606863"/>
                  <a:gd name="connsiteX11" fmla="*/ 286680 w 521993"/>
                  <a:gd name="connsiteY11" fmla="*/ 353260 h 606863"/>
                  <a:gd name="connsiteX12" fmla="*/ 338175 w 521993"/>
                  <a:gd name="connsiteY12" fmla="*/ 328394 h 606863"/>
                  <a:gd name="connsiteX13" fmla="*/ 348865 w 521993"/>
                  <a:gd name="connsiteY13" fmla="*/ 327483 h 606863"/>
                  <a:gd name="connsiteX14" fmla="*/ 349387 w 521993"/>
                  <a:gd name="connsiteY14" fmla="*/ 327743 h 606863"/>
                  <a:gd name="connsiteX15" fmla="*/ 470368 w 521993"/>
                  <a:gd name="connsiteY15" fmla="*/ 395440 h 606863"/>
                  <a:gd name="connsiteX16" fmla="*/ 521863 w 521993"/>
                  <a:gd name="connsiteY16" fmla="*/ 517816 h 606863"/>
                  <a:gd name="connsiteX17" fmla="*/ 521472 w 521993"/>
                  <a:gd name="connsiteY17" fmla="*/ 522633 h 606863"/>
                  <a:gd name="connsiteX18" fmla="*/ 260997 w 521993"/>
                  <a:gd name="connsiteY18" fmla="*/ 606863 h 606863"/>
                  <a:gd name="connsiteX19" fmla="*/ 522 w 521993"/>
                  <a:gd name="connsiteY19" fmla="*/ 522633 h 606863"/>
                  <a:gd name="connsiteX20" fmla="*/ 131 w 521993"/>
                  <a:gd name="connsiteY20" fmla="*/ 517816 h 606863"/>
                  <a:gd name="connsiteX21" fmla="*/ 51757 w 521993"/>
                  <a:gd name="connsiteY21" fmla="*/ 395440 h 606863"/>
                  <a:gd name="connsiteX22" fmla="*/ 173129 w 521993"/>
                  <a:gd name="connsiteY22" fmla="*/ 327483 h 606863"/>
                  <a:gd name="connsiteX23" fmla="*/ 218629 w 521993"/>
                  <a:gd name="connsiteY23" fmla="*/ 102451 h 606863"/>
                  <a:gd name="connsiteX24" fmla="*/ 141455 w 521993"/>
                  <a:gd name="connsiteY24" fmla="*/ 142547 h 606863"/>
                  <a:gd name="connsiteX25" fmla="*/ 140933 w 521993"/>
                  <a:gd name="connsiteY25" fmla="*/ 171186 h 606863"/>
                  <a:gd name="connsiteX26" fmla="*/ 188907 w 521993"/>
                  <a:gd name="connsiteY26" fmla="*/ 287046 h 606863"/>
                  <a:gd name="connsiteX27" fmla="*/ 260997 w 521993"/>
                  <a:gd name="connsiteY27" fmla="*/ 321805 h 606863"/>
                  <a:gd name="connsiteX28" fmla="*/ 333088 w 521993"/>
                  <a:gd name="connsiteY28" fmla="*/ 287046 h 606863"/>
                  <a:gd name="connsiteX29" fmla="*/ 381061 w 521993"/>
                  <a:gd name="connsiteY29" fmla="*/ 171186 h 606863"/>
                  <a:gd name="connsiteX30" fmla="*/ 380409 w 521993"/>
                  <a:gd name="connsiteY30" fmla="*/ 139032 h 606863"/>
                  <a:gd name="connsiteX31" fmla="*/ 218629 w 521993"/>
                  <a:gd name="connsiteY31" fmla="*/ 102451 h 606863"/>
                  <a:gd name="connsiteX32" fmla="*/ 260997 w 521993"/>
                  <a:gd name="connsiteY32" fmla="*/ 0 h 606863"/>
                  <a:gd name="connsiteX33" fmla="*/ 401528 w 521993"/>
                  <a:gd name="connsiteY33" fmla="*/ 171186 h 606863"/>
                  <a:gd name="connsiteX34" fmla="*/ 260997 w 521993"/>
                  <a:gd name="connsiteY34" fmla="*/ 342243 h 606863"/>
                  <a:gd name="connsiteX35" fmla="*/ 120466 w 521993"/>
                  <a:gd name="connsiteY35" fmla="*/ 171186 h 606863"/>
                  <a:gd name="connsiteX36" fmla="*/ 260997 w 521993"/>
                  <a:gd name="connsiteY36" fmla="*/ 0 h 60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1993" h="606863">
                    <a:moveTo>
                      <a:pt x="327615" y="466652"/>
                    </a:moveTo>
                    <a:lnTo>
                      <a:pt x="327615" y="490607"/>
                    </a:lnTo>
                    <a:lnTo>
                      <a:pt x="372201" y="504537"/>
                    </a:lnTo>
                    <a:lnTo>
                      <a:pt x="416917" y="490607"/>
                    </a:lnTo>
                    <a:lnTo>
                      <a:pt x="416917" y="466652"/>
                    </a:lnTo>
                    <a:close/>
                    <a:moveTo>
                      <a:pt x="173129" y="327483"/>
                    </a:moveTo>
                    <a:cubicBezTo>
                      <a:pt x="176649" y="325660"/>
                      <a:pt x="180821" y="326051"/>
                      <a:pt x="183819" y="328394"/>
                    </a:cubicBezTo>
                    <a:cubicBezTo>
                      <a:pt x="199724" y="340762"/>
                      <a:pt x="216933" y="349224"/>
                      <a:pt x="235315" y="353260"/>
                    </a:cubicBezTo>
                    <a:cubicBezTo>
                      <a:pt x="238574" y="353911"/>
                      <a:pt x="241181" y="356254"/>
                      <a:pt x="242355" y="359379"/>
                    </a:cubicBezTo>
                    <a:lnTo>
                      <a:pt x="260997" y="408459"/>
                    </a:lnTo>
                    <a:lnTo>
                      <a:pt x="279640" y="359379"/>
                    </a:lnTo>
                    <a:cubicBezTo>
                      <a:pt x="280813" y="356254"/>
                      <a:pt x="283551" y="353911"/>
                      <a:pt x="286680" y="353260"/>
                    </a:cubicBezTo>
                    <a:cubicBezTo>
                      <a:pt x="305062" y="349224"/>
                      <a:pt x="322401" y="340762"/>
                      <a:pt x="338175" y="328394"/>
                    </a:cubicBezTo>
                    <a:cubicBezTo>
                      <a:pt x="341174" y="326051"/>
                      <a:pt x="345476" y="325660"/>
                      <a:pt x="348865" y="327483"/>
                    </a:cubicBezTo>
                    <a:lnTo>
                      <a:pt x="349387" y="327743"/>
                    </a:lnTo>
                    <a:cubicBezTo>
                      <a:pt x="379502" y="343886"/>
                      <a:pt x="450161" y="381510"/>
                      <a:pt x="470368" y="395440"/>
                    </a:cubicBezTo>
                    <a:cubicBezTo>
                      <a:pt x="499962" y="415880"/>
                      <a:pt x="514693" y="473162"/>
                      <a:pt x="521863" y="517816"/>
                    </a:cubicBezTo>
                    <a:cubicBezTo>
                      <a:pt x="522124" y="519378"/>
                      <a:pt x="521994" y="521070"/>
                      <a:pt x="521472" y="522633"/>
                    </a:cubicBezTo>
                    <a:cubicBezTo>
                      <a:pt x="520299" y="526017"/>
                      <a:pt x="489011" y="606863"/>
                      <a:pt x="260997" y="606863"/>
                    </a:cubicBezTo>
                    <a:cubicBezTo>
                      <a:pt x="33114" y="606863"/>
                      <a:pt x="1826" y="526017"/>
                      <a:pt x="522" y="522633"/>
                    </a:cubicBezTo>
                    <a:cubicBezTo>
                      <a:pt x="1" y="521070"/>
                      <a:pt x="-130" y="519378"/>
                      <a:pt x="131" y="517816"/>
                    </a:cubicBezTo>
                    <a:cubicBezTo>
                      <a:pt x="2738" y="501412"/>
                      <a:pt x="17731" y="418353"/>
                      <a:pt x="51757" y="395440"/>
                    </a:cubicBezTo>
                    <a:cubicBezTo>
                      <a:pt x="71964" y="381771"/>
                      <a:pt x="143405" y="343366"/>
                      <a:pt x="173129" y="327483"/>
                    </a:cubicBezTo>
                    <a:close/>
                    <a:moveTo>
                      <a:pt x="218629" y="102451"/>
                    </a:moveTo>
                    <a:cubicBezTo>
                      <a:pt x="172742" y="101540"/>
                      <a:pt x="151362" y="123540"/>
                      <a:pt x="141455" y="142547"/>
                    </a:cubicBezTo>
                    <a:cubicBezTo>
                      <a:pt x="141064" y="152050"/>
                      <a:pt x="140933" y="161553"/>
                      <a:pt x="140933" y="171186"/>
                    </a:cubicBezTo>
                    <a:cubicBezTo>
                      <a:pt x="140933" y="230158"/>
                      <a:pt x="167006" y="266738"/>
                      <a:pt x="188907" y="287046"/>
                    </a:cubicBezTo>
                    <a:cubicBezTo>
                      <a:pt x="216544" y="312562"/>
                      <a:pt x="247179" y="321805"/>
                      <a:pt x="260997" y="321805"/>
                    </a:cubicBezTo>
                    <a:cubicBezTo>
                      <a:pt x="274816" y="321805"/>
                      <a:pt x="305451" y="312562"/>
                      <a:pt x="333088" y="287046"/>
                    </a:cubicBezTo>
                    <a:cubicBezTo>
                      <a:pt x="354989" y="266738"/>
                      <a:pt x="381061" y="230158"/>
                      <a:pt x="381061" y="171186"/>
                    </a:cubicBezTo>
                    <a:cubicBezTo>
                      <a:pt x="381061" y="160381"/>
                      <a:pt x="380931" y="149576"/>
                      <a:pt x="380409" y="139032"/>
                    </a:cubicBezTo>
                    <a:cubicBezTo>
                      <a:pt x="246006" y="168713"/>
                      <a:pt x="218629" y="102451"/>
                      <a:pt x="218629" y="102451"/>
                    </a:cubicBezTo>
                    <a:close/>
                    <a:moveTo>
                      <a:pt x="260997" y="0"/>
                    </a:moveTo>
                    <a:cubicBezTo>
                      <a:pt x="388753" y="0"/>
                      <a:pt x="401528" y="76676"/>
                      <a:pt x="401528" y="171186"/>
                    </a:cubicBezTo>
                    <a:cubicBezTo>
                      <a:pt x="401528" y="291863"/>
                      <a:pt x="302974" y="342243"/>
                      <a:pt x="260997" y="342243"/>
                    </a:cubicBezTo>
                    <a:cubicBezTo>
                      <a:pt x="219020" y="342243"/>
                      <a:pt x="120466" y="291863"/>
                      <a:pt x="120466" y="171186"/>
                    </a:cubicBezTo>
                    <a:cubicBezTo>
                      <a:pt x="120466" y="76676"/>
                      <a:pt x="133242" y="0"/>
                      <a:pt x="260997" y="0"/>
                    </a:cubicBezTo>
                    <a:close/>
                  </a:path>
                </a:pathLst>
              </a:custGeom>
              <a:solidFill>
                <a:srgbClr val="212745"/>
              </a:solidFill>
              <a:ln>
                <a:noFill/>
              </a:ln>
            </p:spPr>
            <p:txBody>
              <a:bodyPr/>
              <a:lstStyle/>
              <a:p>
                <a:endParaRPr lang="zh-CN" altLang="en-US"/>
              </a:p>
            </p:txBody>
          </p:sp>
        </p:grpSp>
      </p:grpSp>
      <p:sp>
        <p:nvSpPr>
          <p:cNvPr id="3" name="文本框 2">
            <a:extLst>
              <a:ext uri="{FF2B5EF4-FFF2-40B4-BE49-F238E27FC236}">
                <a16:creationId xmlns:a16="http://schemas.microsoft.com/office/drawing/2014/main" id="{E77D79B2-70EC-194C-C315-968A4AFEC80D}"/>
              </a:ext>
            </a:extLst>
          </p:cNvPr>
          <p:cNvSpPr txBox="1"/>
          <p:nvPr/>
        </p:nvSpPr>
        <p:spPr>
          <a:xfrm>
            <a:off x="3442758" y="292268"/>
            <a:ext cx="6096000"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无线传感器网络的末端节点相比其他智能设备或计算机具有有限的计算资源、信息存储、无线通信和数据处理能力。</a:t>
            </a:r>
            <a:endParaRPr lang="zh-CN" altLang="en-US" dirty="0">
              <a:solidFill>
                <a:schemeClr val="bg1"/>
              </a:solidFill>
            </a:endParaRPr>
          </a:p>
        </p:txBody>
      </p:sp>
      <p:sp>
        <p:nvSpPr>
          <p:cNvPr id="5" name="文本框 4">
            <a:extLst>
              <a:ext uri="{FF2B5EF4-FFF2-40B4-BE49-F238E27FC236}">
                <a16:creationId xmlns:a16="http://schemas.microsoft.com/office/drawing/2014/main" id="{2AD70123-3B16-9126-AEB6-F55D7FF61C69}"/>
              </a:ext>
            </a:extLst>
          </p:cNvPr>
          <p:cNvSpPr txBox="1"/>
          <p:nvPr/>
        </p:nvSpPr>
        <p:spPr>
          <a:xfrm>
            <a:off x="317713" y="994756"/>
            <a:ext cx="5963092" cy="646331"/>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由于无线传感器网络的自组网特性和复杂的网络拓扑结构存在两种技术安全问题</a:t>
            </a:r>
            <a:endParaRPr lang="zh-CN" altLang="en-US" dirty="0">
              <a:solidFill>
                <a:schemeClr val="bg1"/>
              </a:solidFill>
            </a:endParaRPr>
          </a:p>
        </p:txBody>
      </p:sp>
      <p:grpSp>
        <p:nvGrpSpPr>
          <p:cNvPr id="6" name="Group 17">
            <a:extLst>
              <a:ext uri="{FF2B5EF4-FFF2-40B4-BE49-F238E27FC236}">
                <a16:creationId xmlns:a16="http://schemas.microsoft.com/office/drawing/2014/main" id="{CED6F789-E803-0BD6-D841-42400D9B76D2}"/>
              </a:ext>
            </a:extLst>
          </p:cNvPr>
          <p:cNvGrpSpPr/>
          <p:nvPr/>
        </p:nvGrpSpPr>
        <p:grpSpPr>
          <a:xfrm>
            <a:off x="91920" y="2756771"/>
            <a:ext cx="5660840" cy="2075893"/>
            <a:chOff x="770804" y="1740385"/>
            <a:chExt cx="3841526" cy="1408730"/>
          </a:xfrm>
        </p:grpSpPr>
        <p:sp>
          <p:nvSpPr>
            <p:cNvPr id="27" name="矩形 26">
              <a:extLst>
                <a:ext uri="{FF2B5EF4-FFF2-40B4-BE49-F238E27FC236}">
                  <a16:creationId xmlns:a16="http://schemas.microsoft.com/office/drawing/2014/main" id="{F4DB63D5-D91C-22BF-71AD-00D09539E80E}"/>
                </a:ext>
              </a:extLst>
            </p:cNvPr>
            <p:cNvSpPr/>
            <p:nvPr/>
          </p:nvSpPr>
          <p:spPr>
            <a:xfrm>
              <a:off x="770804" y="1740385"/>
              <a:ext cx="3841526" cy="140873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文本框 18">
              <a:extLst>
                <a:ext uri="{FF2B5EF4-FFF2-40B4-BE49-F238E27FC236}">
                  <a16:creationId xmlns:a16="http://schemas.microsoft.com/office/drawing/2014/main" id="{5E56D377-CB7F-56FA-D516-E514DA2C5459}"/>
                </a:ext>
              </a:extLst>
            </p:cNvPr>
            <p:cNvSpPr txBox="1"/>
            <p:nvPr/>
          </p:nvSpPr>
          <p:spPr>
            <a:xfrm>
              <a:off x="1868324" y="1973956"/>
              <a:ext cx="2396605" cy="9834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200" dirty="0">
                  <a:solidFill>
                    <a:schemeClr val="bg1"/>
                  </a:solidFill>
                </a:rPr>
                <a:t>攻击者可以利用外部手段对部署在自然空间中的无线传感器网络节点进行破坏、修改或干扰，从而破坏网络的正常运行。攻击者还可以抓取节点的数据并破解通信密钥，导致密钥泄露或完全控制整个网络的安全威胁。</a:t>
              </a:r>
            </a:p>
          </p:txBody>
        </p:sp>
        <p:grpSp>
          <p:nvGrpSpPr>
            <p:cNvPr id="29" name="组合 28">
              <a:extLst>
                <a:ext uri="{FF2B5EF4-FFF2-40B4-BE49-F238E27FC236}">
                  <a16:creationId xmlns:a16="http://schemas.microsoft.com/office/drawing/2014/main" id="{5B68FB97-8715-8FC5-BB2E-51DA7383CE40}"/>
                </a:ext>
              </a:extLst>
            </p:cNvPr>
            <p:cNvGrpSpPr/>
            <p:nvPr/>
          </p:nvGrpSpPr>
          <p:grpSpPr>
            <a:xfrm>
              <a:off x="1059398" y="1988284"/>
              <a:ext cx="752475" cy="752475"/>
              <a:chOff x="10256455" y="2191656"/>
              <a:chExt cx="752475" cy="752475"/>
            </a:xfrm>
          </p:grpSpPr>
          <p:sp>
            <p:nvSpPr>
              <p:cNvPr id="30" name="椭圆 29">
                <a:extLst>
                  <a:ext uri="{FF2B5EF4-FFF2-40B4-BE49-F238E27FC236}">
                    <a16:creationId xmlns:a16="http://schemas.microsoft.com/office/drawing/2014/main" id="{3EBC81C1-376C-F5BD-BC65-A7F722CF3B9C}"/>
                  </a:ext>
                </a:extLst>
              </p:cNvPr>
              <p:cNvSpPr/>
              <p:nvPr/>
            </p:nvSpPr>
            <p:spPr>
              <a:xfrm>
                <a:off x="10256455" y="2191656"/>
                <a:ext cx="752475" cy="752475"/>
              </a:xfrm>
              <a:prstGeom prst="ellipse">
                <a:avLst/>
              </a:prstGeom>
              <a:gradFill>
                <a:gsLst>
                  <a:gs pos="0">
                    <a:schemeClr val="accent2"/>
                  </a:gs>
                  <a:gs pos="100000">
                    <a:schemeClr val="accent1"/>
                  </a:gs>
                </a:gsLst>
                <a:lin ang="2700000" scaled="0"/>
              </a:gra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1" name="vimeo_152825">
                <a:extLst>
                  <a:ext uri="{FF2B5EF4-FFF2-40B4-BE49-F238E27FC236}">
                    <a16:creationId xmlns:a16="http://schemas.microsoft.com/office/drawing/2014/main" id="{3FA0E080-F2F7-0761-9FDF-5461BD136FB5}"/>
                  </a:ext>
                </a:extLst>
              </p:cNvPr>
              <p:cNvSpPr>
                <a:spLocks noChangeAspect="1"/>
              </p:cNvSpPr>
              <p:nvPr/>
            </p:nvSpPr>
            <p:spPr bwMode="auto">
              <a:xfrm>
                <a:off x="10449679" y="2349786"/>
                <a:ext cx="366023" cy="425535"/>
              </a:xfrm>
              <a:custGeom>
                <a:avLst/>
                <a:gdLst>
                  <a:gd name="connsiteX0" fmla="*/ 327615 w 521993"/>
                  <a:gd name="connsiteY0" fmla="*/ 466652 h 606863"/>
                  <a:gd name="connsiteX1" fmla="*/ 327615 w 521993"/>
                  <a:gd name="connsiteY1" fmla="*/ 490607 h 606863"/>
                  <a:gd name="connsiteX2" fmla="*/ 372201 w 521993"/>
                  <a:gd name="connsiteY2" fmla="*/ 504537 h 606863"/>
                  <a:gd name="connsiteX3" fmla="*/ 416917 w 521993"/>
                  <a:gd name="connsiteY3" fmla="*/ 490607 h 606863"/>
                  <a:gd name="connsiteX4" fmla="*/ 416917 w 521993"/>
                  <a:gd name="connsiteY4" fmla="*/ 466652 h 606863"/>
                  <a:gd name="connsiteX5" fmla="*/ 173129 w 521993"/>
                  <a:gd name="connsiteY5" fmla="*/ 327483 h 606863"/>
                  <a:gd name="connsiteX6" fmla="*/ 183819 w 521993"/>
                  <a:gd name="connsiteY6" fmla="*/ 328394 h 606863"/>
                  <a:gd name="connsiteX7" fmla="*/ 235315 w 521993"/>
                  <a:gd name="connsiteY7" fmla="*/ 353260 h 606863"/>
                  <a:gd name="connsiteX8" fmla="*/ 242355 w 521993"/>
                  <a:gd name="connsiteY8" fmla="*/ 359379 h 606863"/>
                  <a:gd name="connsiteX9" fmla="*/ 260997 w 521993"/>
                  <a:gd name="connsiteY9" fmla="*/ 408459 h 606863"/>
                  <a:gd name="connsiteX10" fmla="*/ 279640 w 521993"/>
                  <a:gd name="connsiteY10" fmla="*/ 359379 h 606863"/>
                  <a:gd name="connsiteX11" fmla="*/ 286680 w 521993"/>
                  <a:gd name="connsiteY11" fmla="*/ 353260 h 606863"/>
                  <a:gd name="connsiteX12" fmla="*/ 338175 w 521993"/>
                  <a:gd name="connsiteY12" fmla="*/ 328394 h 606863"/>
                  <a:gd name="connsiteX13" fmla="*/ 348865 w 521993"/>
                  <a:gd name="connsiteY13" fmla="*/ 327483 h 606863"/>
                  <a:gd name="connsiteX14" fmla="*/ 349387 w 521993"/>
                  <a:gd name="connsiteY14" fmla="*/ 327743 h 606863"/>
                  <a:gd name="connsiteX15" fmla="*/ 470368 w 521993"/>
                  <a:gd name="connsiteY15" fmla="*/ 395440 h 606863"/>
                  <a:gd name="connsiteX16" fmla="*/ 521863 w 521993"/>
                  <a:gd name="connsiteY16" fmla="*/ 517816 h 606863"/>
                  <a:gd name="connsiteX17" fmla="*/ 521472 w 521993"/>
                  <a:gd name="connsiteY17" fmla="*/ 522633 h 606863"/>
                  <a:gd name="connsiteX18" fmla="*/ 260997 w 521993"/>
                  <a:gd name="connsiteY18" fmla="*/ 606863 h 606863"/>
                  <a:gd name="connsiteX19" fmla="*/ 522 w 521993"/>
                  <a:gd name="connsiteY19" fmla="*/ 522633 h 606863"/>
                  <a:gd name="connsiteX20" fmla="*/ 131 w 521993"/>
                  <a:gd name="connsiteY20" fmla="*/ 517816 h 606863"/>
                  <a:gd name="connsiteX21" fmla="*/ 51757 w 521993"/>
                  <a:gd name="connsiteY21" fmla="*/ 395440 h 606863"/>
                  <a:gd name="connsiteX22" fmla="*/ 173129 w 521993"/>
                  <a:gd name="connsiteY22" fmla="*/ 327483 h 606863"/>
                  <a:gd name="connsiteX23" fmla="*/ 218629 w 521993"/>
                  <a:gd name="connsiteY23" fmla="*/ 102451 h 606863"/>
                  <a:gd name="connsiteX24" fmla="*/ 141455 w 521993"/>
                  <a:gd name="connsiteY24" fmla="*/ 142547 h 606863"/>
                  <a:gd name="connsiteX25" fmla="*/ 140933 w 521993"/>
                  <a:gd name="connsiteY25" fmla="*/ 171186 h 606863"/>
                  <a:gd name="connsiteX26" fmla="*/ 188907 w 521993"/>
                  <a:gd name="connsiteY26" fmla="*/ 287046 h 606863"/>
                  <a:gd name="connsiteX27" fmla="*/ 260997 w 521993"/>
                  <a:gd name="connsiteY27" fmla="*/ 321805 h 606863"/>
                  <a:gd name="connsiteX28" fmla="*/ 333088 w 521993"/>
                  <a:gd name="connsiteY28" fmla="*/ 287046 h 606863"/>
                  <a:gd name="connsiteX29" fmla="*/ 381061 w 521993"/>
                  <a:gd name="connsiteY29" fmla="*/ 171186 h 606863"/>
                  <a:gd name="connsiteX30" fmla="*/ 380409 w 521993"/>
                  <a:gd name="connsiteY30" fmla="*/ 139032 h 606863"/>
                  <a:gd name="connsiteX31" fmla="*/ 218629 w 521993"/>
                  <a:gd name="connsiteY31" fmla="*/ 102451 h 606863"/>
                  <a:gd name="connsiteX32" fmla="*/ 260997 w 521993"/>
                  <a:gd name="connsiteY32" fmla="*/ 0 h 606863"/>
                  <a:gd name="connsiteX33" fmla="*/ 401528 w 521993"/>
                  <a:gd name="connsiteY33" fmla="*/ 171186 h 606863"/>
                  <a:gd name="connsiteX34" fmla="*/ 260997 w 521993"/>
                  <a:gd name="connsiteY34" fmla="*/ 342243 h 606863"/>
                  <a:gd name="connsiteX35" fmla="*/ 120466 w 521993"/>
                  <a:gd name="connsiteY35" fmla="*/ 171186 h 606863"/>
                  <a:gd name="connsiteX36" fmla="*/ 260997 w 521993"/>
                  <a:gd name="connsiteY36" fmla="*/ 0 h 60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1993" h="606863">
                    <a:moveTo>
                      <a:pt x="327615" y="466652"/>
                    </a:moveTo>
                    <a:lnTo>
                      <a:pt x="327615" y="490607"/>
                    </a:lnTo>
                    <a:lnTo>
                      <a:pt x="372201" y="504537"/>
                    </a:lnTo>
                    <a:lnTo>
                      <a:pt x="416917" y="490607"/>
                    </a:lnTo>
                    <a:lnTo>
                      <a:pt x="416917" y="466652"/>
                    </a:lnTo>
                    <a:close/>
                    <a:moveTo>
                      <a:pt x="173129" y="327483"/>
                    </a:moveTo>
                    <a:cubicBezTo>
                      <a:pt x="176649" y="325660"/>
                      <a:pt x="180821" y="326051"/>
                      <a:pt x="183819" y="328394"/>
                    </a:cubicBezTo>
                    <a:cubicBezTo>
                      <a:pt x="199724" y="340762"/>
                      <a:pt x="216933" y="349224"/>
                      <a:pt x="235315" y="353260"/>
                    </a:cubicBezTo>
                    <a:cubicBezTo>
                      <a:pt x="238574" y="353911"/>
                      <a:pt x="241181" y="356254"/>
                      <a:pt x="242355" y="359379"/>
                    </a:cubicBezTo>
                    <a:lnTo>
                      <a:pt x="260997" y="408459"/>
                    </a:lnTo>
                    <a:lnTo>
                      <a:pt x="279640" y="359379"/>
                    </a:lnTo>
                    <a:cubicBezTo>
                      <a:pt x="280813" y="356254"/>
                      <a:pt x="283551" y="353911"/>
                      <a:pt x="286680" y="353260"/>
                    </a:cubicBezTo>
                    <a:cubicBezTo>
                      <a:pt x="305062" y="349224"/>
                      <a:pt x="322401" y="340762"/>
                      <a:pt x="338175" y="328394"/>
                    </a:cubicBezTo>
                    <a:cubicBezTo>
                      <a:pt x="341174" y="326051"/>
                      <a:pt x="345476" y="325660"/>
                      <a:pt x="348865" y="327483"/>
                    </a:cubicBezTo>
                    <a:lnTo>
                      <a:pt x="349387" y="327743"/>
                    </a:lnTo>
                    <a:cubicBezTo>
                      <a:pt x="379502" y="343886"/>
                      <a:pt x="450161" y="381510"/>
                      <a:pt x="470368" y="395440"/>
                    </a:cubicBezTo>
                    <a:cubicBezTo>
                      <a:pt x="499962" y="415880"/>
                      <a:pt x="514693" y="473162"/>
                      <a:pt x="521863" y="517816"/>
                    </a:cubicBezTo>
                    <a:cubicBezTo>
                      <a:pt x="522124" y="519378"/>
                      <a:pt x="521994" y="521070"/>
                      <a:pt x="521472" y="522633"/>
                    </a:cubicBezTo>
                    <a:cubicBezTo>
                      <a:pt x="520299" y="526017"/>
                      <a:pt x="489011" y="606863"/>
                      <a:pt x="260997" y="606863"/>
                    </a:cubicBezTo>
                    <a:cubicBezTo>
                      <a:pt x="33114" y="606863"/>
                      <a:pt x="1826" y="526017"/>
                      <a:pt x="522" y="522633"/>
                    </a:cubicBezTo>
                    <a:cubicBezTo>
                      <a:pt x="1" y="521070"/>
                      <a:pt x="-130" y="519378"/>
                      <a:pt x="131" y="517816"/>
                    </a:cubicBezTo>
                    <a:cubicBezTo>
                      <a:pt x="2738" y="501412"/>
                      <a:pt x="17731" y="418353"/>
                      <a:pt x="51757" y="395440"/>
                    </a:cubicBezTo>
                    <a:cubicBezTo>
                      <a:pt x="71964" y="381771"/>
                      <a:pt x="143405" y="343366"/>
                      <a:pt x="173129" y="327483"/>
                    </a:cubicBezTo>
                    <a:close/>
                    <a:moveTo>
                      <a:pt x="218629" y="102451"/>
                    </a:moveTo>
                    <a:cubicBezTo>
                      <a:pt x="172742" y="101540"/>
                      <a:pt x="151362" y="123540"/>
                      <a:pt x="141455" y="142547"/>
                    </a:cubicBezTo>
                    <a:cubicBezTo>
                      <a:pt x="141064" y="152050"/>
                      <a:pt x="140933" y="161553"/>
                      <a:pt x="140933" y="171186"/>
                    </a:cubicBezTo>
                    <a:cubicBezTo>
                      <a:pt x="140933" y="230158"/>
                      <a:pt x="167006" y="266738"/>
                      <a:pt x="188907" y="287046"/>
                    </a:cubicBezTo>
                    <a:cubicBezTo>
                      <a:pt x="216544" y="312562"/>
                      <a:pt x="247179" y="321805"/>
                      <a:pt x="260997" y="321805"/>
                    </a:cubicBezTo>
                    <a:cubicBezTo>
                      <a:pt x="274816" y="321805"/>
                      <a:pt x="305451" y="312562"/>
                      <a:pt x="333088" y="287046"/>
                    </a:cubicBezTo>
                    <a:cubicBezTo>
                      <a:pt x="354989" y="266738"/>
                      <a:pt x="381061" y="230158"/>
                      <a:pt x="381061" y="171186"/>
                    </a:cubicBezTo>
                    <a:cubicBezTo>
                      <a:pt x="381061" y="160381"/>
                      <a:pt x="380931" y="149576"/>
                      <a:pt x="380409" y="139032"/>
                    </a:cubicBezTo>
                    <a:cubicBezTo>
                      <a:pt x="246006" y="168713"/>
                      <a:pt x="218629" y="102451"/>
                      <a:pt x="218629" y="102451"/>
                    </a:cubicBezTo>
                    <a:close/>
                    <a:moveTo>
                      <a:pt x="260997" y="0"/>
                    </a:moveTo>
                    <a:cubicBezTo>
                      <a:pt x="388753" y="0"/>
                      <a:pt x="401528" y="76676"/>
                      <a:pt x="401528" y="171186"/>
                    </a:cubicBezTo>
                    <a:cubicBezTo>
                      <a:pt x="401528" y="291863"/>
                      <a:pt x="302974" y="342243"/>
                      <a:pt x="260997" y="342243"/>
                    </a:cubicBezTo>
                    <a:cubicBezTo>
                      <a:pt x="219020" y="342243"/>
                      <a:pt x="120466" y="291863"/>
                      <a:pt x="120466" y="171186"/>
                    </a:cubicBezTo>
                    <a:cubicBezTo>
                      <a:pt x="120466" y="76676"/>
                      <a:pt x="133242" y="0"/>
                      <a:pt x="260997" y="0"/>
                    </a:cubicBezTo>
                    <a:close/>
                  </a:path>
                </a:pathLst>
              </a:custGeom>
              <a:solidFill>
                <a:srgbClr val="212745"/>
              </a:solidFill>
              <a:ln>
                <a:noFill/>
              </a:ln>
            </p:spPr>
            <p:txBody>
              <a:bodyPr/>
              <a:lstStyle/>
              <a:p>
                <a:endParaRPr lang="zh-CN" altLang="en-US"/>
              </a:p>
            </p:txBody>
          </p:sp>
        </p:grpSp>
      </p:grpSp>
      <p:grpSp>
        <p:nvGrpSpPr>
          <p:cNvPr id="34" name="组合 33">
            <a:extLst>
              <a:ext uri="{FF2B5EF4-FFF2-40B4-BE49-F238E27FC236}">
                <a16:creationId xmlns:a16="http://schemas.microsoft.com/office/drawing/2014/main" id="{DDBBE50C-6C89-8DE1-7D51-8699702E8A5E}"/>
              </a:ext>
            </a:extLst>
          </p:cNvPr>
          <p:cNvGrpSpPr/>
          <p:nvPr/>
        </p:nvGrpSpPr>
        <p:grpSpPr>
          <a:xfrm>
            <a:off x="67235" y="1645487"/>
            <a:ext cx="2529842" cy="904198"/>
            <a:chOff x="3573778" y="3404992"/>
            <a:chExt cx="2529842" cy="904198"/>
          </a:xfrm>
        </p:grpSpPr>
        <p:grpSp>
          <p:nvGrpSpPr>
            <p:cNvPr id="35" name="组合 34">
              <a:extLst>
                <a:ext uri="{FF2B5EF4-FFF2-40B4-BE49-F238E27FC236}">
                  <a16:creationId xmlns:a16="http://schemas.microsoft.com/office/drawing/2014/main" id="{23023BED-E757-7F08-64B2-CF5827AA9DE9}"/>
                </a:ext>
              </a:extLst>
            </p:cNvPr>
            <p:cNvGrpSpPr/>
            <p:nvPr/>
          </p:nvGrpSpPr>
          <p:grpSpPr>
            <a:xfrm>
              <a:off x="3573778" y="3404992"/>
              <a:ext cx="2324099" cy="904198"/>
              <a:chOff x="6243282" y="11486796"/>
              <a:chExt cx="1793734" cy="523220"/>
            </a:xfrm>
          </p:grpSpPr>
          <p:sp>
            <p:nvSpPr>
              <p:cNvPr id="38" name="矩形 37">
                <a:extLst>
                  <a:ext uri="{FF2B5EF4-FFF2-40B4-BE49-F238E27FC236}">
                    <a16:creationId xmlns:a16="http://schemas.microsoft.com/office/drawing/2014/main" id="{39153008-6F5A-6476-126D-6A3B9017E954}"/>
                  </a:ext>
                </a:extLst>
              </p:cNvPr>
              <p:cNvSpPr/>
              <p:nvPr/>
            </p:nvSpPr>
            <p:spPr>
              <a:xfrm>
                <a:off x="6318602" y="11486796"/>
                <a:ext cx="1718414" cy="523220"/>
              </a:xfrm>
              <a:prstGeom prst="rect">
                <a:avLst/>
              </a:prstGeom>
              <a:gradFill>
                <a:gsLst>
                  <a:gs pos="15000">
                    <a:schemeClr val="accent1">
                      <a:alpha val="0"/>
                    </a:schemeClr>
                  </a:gs>
                  <a:gs pos="100000">
                    <a:schemeClr val="accent2">
                      <a:alpha val="27000"/>
                    </a:schemeClr>
                  </a:gs>
                </a:gsLst>
                <a:path path="circl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E228D513-DDF9-E42C-D1E0-329A5F96776B}"/>
                  </a:ext>
                </a:extLst>
              </p:cNvPr>
              <p:cNvSpPr/>
              <p:nvPr/>
            </p:nvSpPr>
            <p:spPr>
              <a:xfrm>
                <a:off x="6243282" y="11486796"/>
                <a:ext cx="75319" cy="523220"/>
              </a:xfrm>
              <a:prstGeom prst="rect">
                <a:avLst/>
              </a:prstGeom>
              <a:gradFill>
                <a:gsLst>
                  <a:gs pos="0">
                    <a:schemeClr val="accent2"/>
                  </a:gs>
                  <a:gs pos="100000">
                    <a:schemeClr val="accent1"/>
                  </a:gs>
                </a:gsLst>
                <a:lin ang="2700000" scaled="0"/>
              </a:gradFill>
              <a:ln>
                <a:noFill/>
              </a:ln>
              <a:effectLst>
                <a:outerShdw blurRad="2286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文本框 35">
              <a:extLst>
                <a:ext uri="{FF2B5EF4-FFF2-40B4-BE49-F238E27FC236}">
                  <a16:creationId xmlns:a16="http://schemas.microsoft.com/office/drawing/2014/main" id="{D072636A-BD72-5501-7859-23B61FEB0AA7}"/>
                </a:ext>
              </a:extLst>
            </p:cNvPr>
            <p:cNvSpPr txBox="1"/>
            <p:nvPr/>
          </p:nvSpPr>
          <p:spPr>
            <a:xfrm>
              <a:off x="3774133" y="3596033"/>
              <a:ext cx="2329486" cy="584775"/>
            </a:xfrm>
            <a:prstGeom prst="rect">
              <a:avLst/>
            </a:prstGeom>
            <a:noFill/>
          </p:spPr>
          <p:txBody>
            <a:bodyPr wrap="square" rtlCol="0">
              <a:spAutoFit/>
            </a:bodyPr>
            <a:lstStyle/>
            <a:p>
              <a:r>
                <a:rPr lang="zh-CN" altLang="en-US" sz="3200" spc="300" dirty="0">
                  <a:gradFill>
                    <a:gsLst>
                      <a:gs pos="0">
                        <a:schemeClr val="accent2"/>
                      </a:gs>
                      <a:gs pos="100000">
                        <a:schemeClr val="accent1"/>
                      </a:gs>
                    </a:gsLst>
                    <a:lin ang="2700000" scaled="0"/>
                  </a:gradFill>
                  <a:latin typeface="思源黑体 CN Medium" panose="020B0600000000000000" pitchFamily="34" charset="-122"/>
                  <a:ea typeface="思源黑体 CN Medium" panose="020B0600000000000000" pitchFamily="34" charset="-122"/>
                </a:rPr>
                <a:t>物理损坏</a:t>
              </a:r>
            </a:p>
          </p:txBody>
        </p:sp>
        <p:sp>
          <p:nvSpPr>
            <p:cNvPr id="37" name="文本框 36">
              <a:extLst>
                <a:ext uri="{FF2B5EF4-FFF2-40B4-BE49-F238E27FC236}">
                  <a16:creationId xmlns:a16="http://schemas.microsoft.com/office/drawing/2014/main" id="{7384B135-2CC5-8587-1D31-23329BF25B64}"/>
                </a:ext>
              </a:extLst>
            </p:cNvPr>
            <p:cNvSpPr txBox="1"/>
            <p:nvPr/>
          </p:nvSpPr>
          <p:spPr>
            <a:xfrm>
              <a:off x="3774134" y="3972907"/>
              <a:ext cx="2329486" cy="276999"/>
            </a:xfrm>
            <a:prstGeom prst="rect">
              <a:avLst/>
            </a:prstGeom>
            <a:noFill/>
          </p:spPr>
          <p:txBody>
            <a:bodyPr wrap="square" rtlCol="0">
              <a:spAutoFit/>
            </a:bodyPr>
            <a:lstStyle/>
            <a:p>
              <a:endParaRPr lang="zh-CN" altLang="en-US" sz="1200" spc="600" dirty="0">
                <a:solidFill>
                  <a:schemeClr val="bg1"/>
                </a:solidFill>
                <a:latin typeface="思源黑体 CN Medium" panose="020B0600000000000000" pitchFamily="34" charset="-122"/>
                <a:ea typeface="思源黑体 CN Medium" panose="020B0600000000000000" pitchFamily="34" charset="-122"/>
              </a:endParaRPr>
            </a:p>
          </p:txBody>
        </p:sp>
      </p:grpSp>
      <p:sp>
        <p:nvSpPr>
          <p:cNvPr id="41" name="文本框 40">
            <a:extLst>
              <a:ext uri="{FF2B5EF4-FFF2-40B4-BE49-F238E27FC236}">
                <a16:creationId xmlns:a16="http://schemas.microsoft.com/office/drawing/2014/main" id="{CBD7C1BE-18FE-B767-4E72-15B6C4BA3721}"/>
              </a:ext>
            </a:extLst>
          </p:cNvPr>
          <p:cNvSpPr txBox="1"/>
          <p:nvPr/>
        </p:nvSpPr>
        <p:spPr>
          <a:xfrm>
            <a:off x="2103493" y="5115747"/>
            <a:ext cx="7565769" cy="923330"/>
          </a:xfrm>
          <a:prstGeom prst="rect">
            <a:avLst/>
          </a:prstGeom>
          <a:noFill/>
        </p:spPr>
        <p:txBody>
          <a:bodyPr wrap="square">
            <a:spAutoFit/>
          </a:bodyPr>
          <a:lstStyle/>
          <a:p>
            <a:pPr algn="just"/>
            <a:r>
              <a:rPr lang="zh-CN" altLang="zh-CN" sz="18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为了确保物联网传感器和无线传感网络的安全，需要采取适当的安全措施，包括加密传输、身份验证、访问控制、防火墙、入侵检测和安全更新等。同时，监测和及时响应安全事件也是保障物联网系统安全的重要环节。</a:t>
            </a:r>
          </a:p>
        </p:txBody>
      </p:sp>
    </p:spTree>
    <p:extLst>
      <p:ext uri="{BB962C8B-B14F-4D97-AF65-F5344CB8AC3E}">
        <p14:creationId xmlns:p14="http://schemas.microsoft.com/office/powerpoint/2010/main" val="3879046406"/>
      </p:ext>
    </p:extLst>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3250569" y="174194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5</a:t>
              </a:r>
              <a:endParaRPr kumimoji="0" lang="zh-CN" altLang="en-US"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8201BF6F-4889-41AE-A4A4-DFFBCF725F12}"/>
                  </a:ext>
                </a:extLst>
              </p:cNvPr>
              <p:cNvSpPr txBox="1"/>
              <p:nvPr/>
            </p:nvSpPr>
            <p:spPr>
              <a:xfrm>
                <a:off x="5351398" y="3784223"/>
                <a:ext cx="1489206" cy="24742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感知环境安全机制</a:t>
                </a:r>
              </a:p>
            </p:txBody>
          </p:sp>
        </p:grpSp>
      </p:grpSp>
      <p:sp>
        <p:nvSpPr>
          <p:cNvPr id="8" name="PA-椭圆 7">
            <a:extLst>
              <a:ext uri="{FF2B5EF4-FFF2-40B4-BE49-F238E27FC236}">
                <a16:creationId xmlns:a16="http://schemas.microsoft.com/office/drawing/2014/main" id="{F463C885-1493-4714-B699-7E481FBDB684}"/>
              </a:ext>
            </a:extLst>
          </p:cNvPr>
          <p:cNvSpPr/>
          <p:nvPr>
            <p:custDataLst>
              <p:tags r:id="rId2"/>
            </p:custDataLst>
          </p:nvPr>
        </p:nvSpPr>
        <p:spPr>
          <a:xfrm>
            <a:off x="2311863" y="3373644"/>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9" name="PA-椭圆 8">
            <a:extLst>
              <a:ext uri="{FF2B5EF4-FFF2-40B4-BE49-F238E27FC236}">
                <a16:creationId xmlns:a16="http://schemas.microsoft.com/office/drawing/2014/main" id="{881CA8BC-0FDD-4347-886F-1BDAAB87E079}"/>
              </a:ext>
            </a:extLst>
          </p:cNvPr>
          <p:cNvSpPr/>
          <p:nvPr>
            <p:custDataLst>
              <p:tags r:id="rId3"/>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0" name="PA-椭圆 9">
            <a:extLst>
              <a:ext uri="{FF2B5EF4-FFF2-40B4-BE49-F238E27FC236}">
                <a16:creationId xmlns:a16="http://schemas.microsoft.com/office/drawing/2014/main" id="{56E67013-CB01-4087-BD65-128285A9511C}"/>
              </a:ext>
            </a:extLst>
          </p:cNvPr>
          <p:cNvSpPr/>
          <p:nvPr>
            <p:custDataLst>
              <p:tags r:id="rId4"/>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1" name="PA-椭圆 10">
            <a:extLst>
              <a:ext uri="{FF2B5EF4-FFF2-40B4-BE49-F238E27FC236}">
                <a16:creationId xmlns:a16="http://schemas.microsoft.com/office/drawing/2014/main" id="{F463C885-1493-4714-B699-7E481FBDB684}"/>
              </a:ext>
            </a:extLst>
          </p:cNvPr>
          <p:cNvSpPr/>
          <p:nvPr>
            <p:custDataLst>
              <p:tags r:id="rId5"/>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PA-椭圆 11">
            <a:extLst>
              <a:ext uri="{FF2B5EF4-FFF2-40B4-BE49-F238E27FC236}">
                <a16:creationId xmlns:a16="http://schemas.microsoft.com/office/drawing/2014/main" id="{F463C885-1493-4714-B699-7E481FBDB684}"/>
              </a:ext>
            </a:extLst>
          </p:cNvPr>
          <p:cNvSpPr/>
          <p:nvPr>
            <p:custDataLst>
              <p:tags r:id="rId6"/>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845060537"/>
      </p:ext>
    </p:extLst>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6309560" y="3626245"/>
            <a:ext cx="4611214" cy="2053963"/>
            <a:chOff x="1200150" y="1557338"/>
            <a:chExt cx="4611214" cy="2053963"/>
          </a:xfrm>
        </p:grpSpPr>
        <p:grpSp>
          <p:nvGrpSpPr>
            <p:cNvPr id="37" name="组合 36">
              <a:extLst>
                <a:ext uri="{FF2B5EF4-FFF2-40B4-BE49-F238E27FC236}">
                  <a16:creationId xmlns:a16="http://schemas.microsoft.com/office/drawing/2014/main" id="{7D0FCC6D-98BD-460B-9FA1-D4BD15E0DEE6}"/>
                </a:ext>
              </a:extLst>
            </p:cNvPr>
            <p:cNvGrpSpPr/>
            <p:nvPr/>
          </p:nvGrpSpPr>
          <p:grpSpPr>
            <a:xfrm>
              <a:off x="1200150" y="1557338"/>
              <a:ext cx="4611214" cy="2053963"/>
              <a:chOff x="1200150" y="1557338"/>
              <a:chExt cx="4611214" cy="2053963"/>
            </a:xfrm>
          </p:grpSpPr>
          <p:sp>
            <p:nvSpPr>
              <p:cNvPr id="42" name="矩形: 圆角 11">
                <a:extLst>
                  <a:ext uri="{FF2B5EF4-FFF2-40B4-BE49-F238E27FC236}">
                    <a16:creationId xmlns:a16="http://schemas.microsoft.com/office/drawing/2014/main" id="{FD77A669-CF93-41C1-BCD3-A0D64FC8360D}"/>
                  </a:ext>
                </a:extLst>
              </p:cNvPr>
              <p:cNvSpPr/>
              <p:nvPr/>
            </p:nvSpPr>
            <p:spPr>
              <a:xfrm>
                <a:off x="1200150" y="1557338"/>
                <a:ext cx="4606290" cy="1952363"/>
              </a:xfrm>
              <a:prstGeom prst="roundRect">
                <a:avLst>
                  <a:gd name="adj" fmla="val 4862"/>
                </a:avLst>
              </a:prstGeom>
              <a:gradFill>
                <a:gsLst>
                  <a:gs pos="0">
                    <a:schemeClr val="accent2">
                      <a:alpha val="50000"/>
                    </a:schemeClr>
                  </a:gs>
                  <a:gs pos="100000">
                    <a:schemeClr val="accent1">
                      <a:alpha val="50000"/>
                    </a:schemeClr>
                  </a:gs>
                </a:gsLst>
                <a:lin ang="108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sp>
            <p:nvSpPr>
              <p:cNvPr id="43" name="矩形: 圆角 3">
                <a:extLst>
                  <a:ext uri="{FF2B5EF4-FFF2-40B4-BE49-F238E27FC236}">
                    <a16:creationId xmlns:a16="http://schemas.microsoft.com/office/drawing/2014/main" id="{D9995FC9-3623-4977-B11A-F8CDD0D8021B}"/>
                  </a:ext>
                </a:extLst>
              </p:cNvPr>
              <p:cNvSpPr/>
              <p:nvPr/>
            </p:nvSpPr>
            <p:spPr>
              <a:xfrm>
                <a:off x="1205074" y="1658938"/>
                <a:ext cx="4606290" cy="1952363"/>
              </a:xfrm>
              <a:prstGeom prst="roundRect">
                <a:avLst>
                  <a:gd name="adj" fmla="val 4862"/>
                </a:avLst>
              </a:prstGeom>
              <a:gradFill flip="none" rotWithShape="1">
                <a:gsLst>
                  <a:gs pos="0">
                    <a:schemeClr val="accent2"/>
                  </a:gs>
                  <a:gs pos="100000">
                    <a:schemeClr val="accent1"/>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grpSp>
        <p:sp>
          <p:nvSpPr>
            <p:cNvPr id="40" name="文本框 18"/>
            <p:cNvSpPr txBox="1"/>
            <p:nvPr/>
          </p:nvSpPr>
          <p:spPr>
            <a:xfrm>
              <a:off x="1637677" y="1920963"/>
              <a:ext cx="3731236" cy="12966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rgbClr val="212745"/>
                  </a:solidFill>
                </a:rPr>
                <a:t>通过加密技术，使用密码学算法和安全认证实现对信息系统的安全保护，确保通信双方的传输信息安全</a:t>
              </a:r>
            </a:p>
          </p:txBody>
        </p:sp>
      </p:grpSp>
      <p:grpSp>
        <p:nvGrpSpPr>
          <p:cNvPr id="7" name="组合 6"/>
          <p:cNvGrpSpPr/>
          <p:nvPr/>
        </p:nvGrpSpPr>
        <p:grpSpPr>
          <a:xfrm>
            <a:off x="342599" y="323850"/>
            <a:ext cx="3106845"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5</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8"/>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724640"/>
                <a:ext cx="1402078" cy="350076"/>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dirty="0">
                    <a:solidFill>
                      <a:srgbClr val="212745"/>
                    </a:solidFill>
                    <a:latin typeface="思源黑体 CN Medium" panose="020B0600000000000000" pitchFamily="34" charset="-122"/>
                    <a:ea typeface="思源黑体 CN Medium" panose="020B0600000000000000" pitchFamily="34" charset="-122"/>
                  </a:rPr>
                  <a:t>末端传感器节点</a:t>
                </a:r>
                <a:endParaRPr kumimoji="0" lang="zh-CN" altLang="en-US"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endParaRPr>
              </a:p>
            </p:txBody>
          </p:sp>
        </p:grpSp>
      </p:grpSp>
      <p:grpSp>
        <p:nvGrpSpPr>
          <p:cNvPr id="12" name="组合 11"/>
          <p:cNvGrpSpPr/>
          <p:nvPr/>
        </p:nvGrpSpPr>
        <p:grpSpPr>
          <a:xfrm>
            <a:off x="1200150" y="1557338"/>
            <a:ext cx="4606290" cy="2053963"/>
            <a:chOff x="1200150" y="1557338"/>
            <a:chExt cx="4606290" cy="2053963"/>
          </a:xfrm>
        </p:grpSpPr>
        <p:grpSp>
          <p:nvGrpSpPr>
            <p:cNvPr id="13" name="组合 12">
              <a:extLst>
                <a:ext uri="{FF2B5EF4-FFF2-40B4-BE49-F238E27FC236}">
                  <a16:creationId xmlns:a16="http://schemas.microsoft.com/office/drawing/2014/main" id="{7D0FCC6D-98BD-460B-9FA1-D4BD15E0DEE6}"/>
                </a:ext>
              </a:extLst>
            </p:cNvPr>
            <p:cNvGrpSpPr/>
            <p:nvPr/>
          </p:nvGrpSpPr>
          <p:grpSpPr>
            <a:xfrm>
              <a:off x="1200150" y="1557338"/>
              <a:ext cx="4606290" cy="2053963"/>
              <a:chOff x="1200150" y="1557338"/>
              <a:chExt cx="4606290" cy="2053963"/>
            </a:xfrm>
          </p:grpSpPr>
          <p:sp>
            <p:nvSpPr>
              <p:cNvPr id="18" name="矩形: 圆角 11">
                <a:extLst>
                  <a:ext uri="{FF2B5EF4-FFF2-40B4-BE49-F238E27FC236}">
                    <a16:creationId xmlns:a16="http://schemas.microsoft.com/office/drawing/2014/main" id="{FD77A669-CF93-41C1-BCD3-A0D64FC8360D}"/>
                  </a:ext>
                </a:extLst>
              </p:cNvPr>
              <p:cNvSpPr/>
              <p:nvPr/>
            </p:nvSpPr>
            <p:spPr>
              <a:xfrm>
                <a:off x="1200150" y="1557338"/>
                <a:ext cx="4606290" cy="1952363"/>
              </a:xfrm>
              <a:prstGeom prst="roundRect">
                <a:avLst>
                  <a:gd name="adj" fmla="val 4862"/>
                </a:avLst>
              </a:prstGeom>
              <a:gradFill flip="none" rotWithShape="1">
                <a:gsLst>
                  <a:gs pos="0">
                    <a:schemeClr val="accent2">
                      <a:alpha val="50000"/>
                    </a:schemeClr>
                  </a:gs>
                  <a:gs pos="100000">
                    <a:schemeClr val="accent1">
                      <a:alpha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chemeClr val="tx1"/>
                  </a:solidFill>
                  <a:cs typeface="+mn-ea"/>
                  <a:sym typeface="+mn-lt"/>
                </a:endParaRPr>
              </a:p>
            </p:txBody>
          </p:sp>
          <p:sp>
            <p:nvSpPr>
              <p:cNvPr id="19" name="矩形: 圆角 3">
                <a:extLst>
                  <a:ext uri="{FF2B5EF4-FFF2-40B4-BE49-F238E27FC236}">
                    <a16:creationId xmlns:a16="http://schemas.microsoft.com/office/drawing/2014/main" id="{D9995FC9-3623-4977-B11A-F8CDD0D8021B}"/>
                  </a:ext>
                </a:extLst>
              </p:cNvPr>
              <p:cNvSpPr/>
              <p:nvPr/>
            </p:nvSpPr>
            <p:spPr>
              <a:xfrm>
                <a:off x="1200150" y="1658938"/>
                <a:ext cx="4606290" cy="1952363"/>
              </a:xfrm>
              <a:prstGeom prst="roundRect">
                <a:avLst>
                  <a:gd name="adj" fmla="val 4862"/>
                </a:avLst>
              </a:prstGeom>
              <a:gradFill flip="none" rotWithShape="1">
                <a:gsLst>
                  <a:gs pos="0">
                    <a:schemeClr val="accent2"/>
                  </a:gs>
                  <a:gs pos="100000">
                    <a:schemeClr val="accent1"/>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chemeClr val="tx1"/>
                  </a:solidFill>
                  <a:cs typeface="+mn-ea"/>
                  <a:sym typeface="+mn-lt"/>
                </a:endParaRPr>
              </a:p>
            </p:txBody>
          </p:sp>
        </p:grpSp>
        <p:grpSp>
          <p:nvGrpSpPr>
            <p:cNvPr id="15" name="组合 14"/>
            <p:cNvGrpSpPr/>
            <p:nvPr/>
          </p:nvGrpSpPr>
          <p:grpSpPr>
            <a:xfrm>
              <a:off x="1886215" y="1787595"/>
              <a:ext cx="3234159" cy="1674555"/>
              <a:chOff x="-238942" y="4233648"/>
              <a:chExt cx="3234159" cy="1674555"/>
            </a:xfrm>
          </p:grpSpPr>
          <p:sp>
            <p:nvSpPr>
              <p:cNvPr id="16" name="文本框 18"/>
              <p:cNvSpPr txBox="1"/>
              <p:nvPr/>
            </p:nvSpPr>
            <p:spPr>
              <a:xfrm>
                <a:off x="-238942" y="4611566"/>
                <a:ext cx="3234159" cy="12966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rgbClr val="212745"/>
                    </a:solidFill>
                  </a:rPr>
                  <a:t>采取措施限制电子标签的使用时间，并根据标签的有效使用情况有针对性地设置使用条件。</a:t>
                </a:r>
              </a:p>
            </p:txBody>
          </p:sp>
          <p:sp>
            <p:nvSpPr>
              <p:cNvPr id="17" name="文本框 19"/>
              <p:cNvSpPr txBox="1"/>
              <p:nvPr/>
            </p:nvSpPr>
            <p:spPr>
              <a:xfrm>
                <a:off x="468864" y="4233648"/>
                <a:ext cx="2254275"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212745"/>
                    </a:solidFill>
                    <a:latin typeface="思源黑体 CN Medium" panose="020B0600000000000000" pitchFamily="34" charset="-122"/>
                    <a:ea typeface="思源黑体 CN Medium" panose="020B0600000000000000" pitchFamily="34" charset="-122"/>
                  </a:rPr>
                  <a:t>电子标签保护</a:t>
                </a:r>
              </a:p>
            </p:txBody>
          </p:sp>
        </p:grpSp>
      </p:grpSp>
      <p:grpSp>
        <p:nvGrpSpPr>
          <p:cNvPr id="20" name="组合 19"/>
          <p:cNvGrpSpPr/>
          <p:nvPr/>
        </p:nvGrpSpPr>
        <p:grpSpPr>
          <a:xfrm>
            <a:off x="1200149" y="3626245"/>
            <a:ext cx="4606290" cy="2053963"/>
            <a:chOff x="1200150" y="1557338"/>
            <a:chExt cx="4606290" cy="2053963"/>
          </a:xfrm>
        </p:grpSpPr>
        <p:grpSp>
          <p:nvGrpSpPr>
            <p:cNvPr id="21" name="组合 20">
              <a:extLst>
                <a:ext uri="{FF2B5EF4-FFF2-40B4-BE49-F238E27FC236}">
                  <a16:creationId xmlns:a16="http://schemas.microsoft.com/office/drawing/2014/main" id="{7D0FCC6D-98BD-460B-9FA1-D4BD15E0DEE6}"/>
                </a:ext>
              </a:extLst>
            </p:cNvPr>
            <p:cNvGrpSpPr/>
            <p:nvPr/>
          </p:nvGrpSpPr>
          <p:grpSpPr>
            <a:xfrm>
              <a:off x="1200150" y="1557338"/>
              <a:ext cx="4606290" cy="2053963"/>
              <a:chOff x="1200150" y="1557338"/>
              <a:chExt cx="4606290" cy="2053963"/>
            </a:xfrm>
          </p:grpSpPr>
          <p:sp>
            <p:nvSpPr>
              <p:cNvPr id="26" name="矩形: 圆角 11">
                <a:extLst>
                  <a:ext uri="{FF2B5EF4-FFF2-40B4-BE49-F238E27FC236}">
                    <a16:creationId xmlns:a16="http://schemas.microsoft.com/office/drawing/2014/main" id="{FD77A669-CF93-41C1-BCD3-A0D64FC8360D}"/>
                  </a:ext>
                </a:extLst>
              </p:cNvPr>
              <p:cNvSpPr/>
              <p:nvPr/>
            </p:nvSpPr>
            <p:spPr>
              <a:xfrm>
                <a:off x="1200150" y="1557338"/>
                <a:ext cx="4606290" cy="1952363"/>
              </a:xfrm>
              <a:prstGeom prst="roundRect">
                <a:avLst>
                  <a:gd name="adj" fmla="val 4862"/>
                </a:avLst>
              </a:prstGeom>
              <a:gradFill flip="none" rotWithShape="1">
                <a:gsLst>
                  <a:gs pos="0">
                    <a:schemeClr val="accent2">
                      <a:alpha val="50000"/>
                    </a:schemeClr>
                  </a:gs>
                  <a:gs pos="100000">
                    <a:schemeClr val="accent1">
                      <a:alpha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sp>
            <p:nvSpPr>
              <p:cNvPr id="27" name="矩形: 圆角 3">
                <a:extLst>
                  <a:ext uri="{FF2B5EF4-FFF2-40B4-BE49-F238E27FC236}">
                    <a16:creationId xmlns:a16="http://schemas.microsoft.com/office/drawing/2014/main" id="{D9995FC9-3623-4977-B11A-F8CDD0D8021B}"/>
                  </a:ext>
                </a:extLst>
              </p:cNvPr>
              <p:cNvSpPr/>
              <p:nvPr/>
            </p:nvSpPr>
            <p:spPr>
              <a:xfrm>
                <a:off x="1200150" y="1658938"/>
                <a:ext cx="4606290" cy="1952363"/>
              </a:xfrm>
              <a:prstGeom prst="roundRect">
                <a:avLst>
                  <a:gd name="adj" fmla="val 4862"/>
                </a:avLst>
              </a:prstGeom>
              <a:gradFill>
                <a:gsLst>
                  <a:gs pos="0">
                    <a:schemeClr val="accent2"/>
                  </a:gs>
                  <a:gs pos="100000">
                    <a:schemeClr val="accent1"/>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grpSp>
        <p:sp>
          <p:nvSpPr>
            <p:cNvPr id="24" name="文本框 18"/>
            <p:cNvSpPr txBox="1"/>
            <p:nvPr/>
          </p:nvSpPr>
          <p:spPr>
            <a:xfrm>
              <a:off x="1927238" y="1920963"/>
              <a:ext cx="3152112" cy="12966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rgbClr val="212745"/>
                  </a:solidFill>
                </a:rPr>
                <a:t>标签可以在完成特定任务后进入</a:t>
              </a:r>
              <a:r>
                <a:rPr lang="en-US" altLang="zh-CN" dirty="0">
                  <a:solidFill>
                    <a:srgbClr val="212745"/>
                  </a:solidFill>
                </a:rPr>
                <a:t>"</a:t>
              </a:r>
              <a:r>
                <a:rPr lang="zh-CN" altLang="en-US" dirty="0">
                  <a:solidFill>
                    <a:srgbClr val="212745"/>
                  </a:solidFill>
                </a:rPr>
                <a:t>终止</a:t>
              </a:r>
              <a:r>
                <a:rPr lang="en-US" altLang="zh-CN" dirty="0">
                  <a:solidFill>
                    <a:srgbClr val="212745"/>
                  </a:solidFill>
                </a:rPr>
                <a:t>"</a:t>
              </a:r>
              <a:r>
                <a:rPr lang="zh-CN" altLang="en-US" dirty="0">
                  <a:solidFill>
                    <a:srgbClr val="212745"/>
                  </a:solidFill>
                </a:rPr>
                <a:t>或</a:t>
              </a:r>
              <a:r>
                <a:rPr lang="en-US" altLang="zh-CN" dirty="0">
                  <a:solidFill>
                    <a:srgbClr val="212745"/>
                  </a:solidFill>
                </a:rPr>
                <a:t>"</a:t>
              </a:r>
              <a:r>
                <a:rPr lang="zh-CN" altLang="en-US" dirty="0">
                  <a:solidFill>
                    <a:srgbClr val="212745"/>
                  </a:solidFill>
                </a:rPr>
                <a:t>休眠</a:t>
              </a:r>
              <a:r>
                <a:rPr lang="en-US" altLang="zh-CN" dirty="0">
                  <a:solidFill>
                    <a:srgbClr val="212745"/>
                  </a:solidFill>
                </a:rPr>
                <a:t>"</a:t>
              </a:r>
              <a:r>
                <a:rPr lang="zh-CN" altLang="en-US" dirty="0">
                  <a:solidFill>
                    <a:srgbClr val="212745"/>
                  </a:solidFill>
                </a:rPr>
                <a:t>状态，防止标签信息被攻击者利用。</a:t>
              </a:r>
            </a:p>
          </p:txBody>
        </p:sp>
      </p:grpSp>
      <p:grpSp>
        <p:nvGrpSpPr>
          <p:cNvPr id="28" name="组合 27"/>
          <p:cNvGrpSpPr/>
          <p:nvPr/>
        </p:nvGrpSpPr>
        <p:grpSpPr>
          <a:xfrm>
            <a:off x="6309560" y="1525818"/>
            <a:ext cx="4606290" cy="2053963"/>
            <a:chOff x="1200150" y="1557338"/>
            <a:chExt cx="4606290" cy="2053963"/>
          </a:xfrm>
        </p:grpSpPr>
        <p:grpSp>
          <p:nvGrpSpPr>
            <p:cNvPr id="29" name="组合 28">
              <a:extLst>
                <a:ext uri="{FF2B5EF4-FFF2-40B4-BE49-F238E27FC236}">
                  <a16:creationId xmlns:a16="http://schemas.microsoft.com/office/drawing/2014/main" id="{7D0FCC6D-98BD-460B-9FA1-D4BD15E0DEE6}"/>
                </a:ext>
              </a:extLst>
            </p:cNvPr>
            <p:cNvGrpSpPr/>
            <p:nvPr/>
          </p:nvGrpSpPr>
          <p:grpSpPr>
            <a:xfrm>
              <a:off x="1200150" y="1557338"/>
              <a:ext cx="4606290" cy="2053963"/>
              <a:chOff x="1200150" y="1557338"/>
              <a:chExt cx="4606290" cy="2053963"/>
            </a:xfrm>
          </p:grpSpPr>
          <p:sp>
            <p:nvSpPr>
              <p:cNvPr id="34" name="矩形: 圆角 11">
                <a:extLst>
                  <a:ext uri="{FF2B5EF4-FFF2-40B4-BE49-F238E27FC236}">
                    <a16:creationId xmlns:a16="http://schemas.microsoft.com/office/drawing/2014/main" id="{FD77A669-CF93-41C1-BCD3-A0D64FC8360D}"/>
                  </a:ext>
                </a:extLst>
              </p:cNvPr>
              <p:cNvSpPr/>
              <p:nvPr/>
            </p:nvSpPr>
            <p:spPr>
              <a:xfrm>
                <a:off x="1200150" y="1557338"/>
                <a:ext cx="4606290" cy="1952363"/>
              </a:xfrm>
              <a:prstGeom prst="roundRect">
                <a:avLst>
                  <a:gd name="adj" fmla="val 4862"/>
                </a:avLst>
              </a:prstGeom>
              <a:gradFill flip="none" rotWithShape="1">
                <a:gsLst>
                  <a:gs pos="0">
                    <a:schemeClr val="accent2">
                      <a:alpha val="50000"/>
                    </a:schemeClr>
                  </a:gs>
                  <a:gs pos="100000">
                    <a:schemeClr val="accent1">
                      <a:alpha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sp>
            <p:nvSpPr>
              <p:cNvPr id="35" name="矩形: 圆角 3">
                <a:extLst>
                  <a:ext uri="{FF2B5EF4-FFF2-40B4-BE49-F238E27FC236}">
                    <a16:creationId xmlns:a16="http://schemas.microsoft.com/office/drawing/2014/main" id="{D9995FC9-3623-4977-B11A-F8CDD0D8021B}"/>
                  </a:ext>
                </a:extLst>
              </p:cNvPr>
              <p:cNvSpPr/>
              <p:nvPr/>
            </p:nvSpPr>
            <p:spPr>
              <a:xfrm>
                <a:off x="1200150" y="1658938"/>
                <a:ext cx="4606290" cy="1952363"/>
              </a:xfrm>
              <a:prstGeom prst="roundRect">
                <a:avLst>
                  <a:gd name="adj" fmla="val 4862"/>
                </a:avLst>
              </a:prstGeom>
              <a:gradFill>
                <a:gsLst>
                  <a:gs pos="0">
                    <a:schemeClr val="accent2"/>
                  </a:gs>
                  <a:gs pos="100000">
                    <a:schemeClr val="accent1"/>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20000"/>
                  </a:lnSpc>
                </a:pPr>
                <a:endParaRPr lang="zh-CN" altLang="en-US">
                  <a:solidFill>
                    <a:srgbClr val="212745"/>
                  </a:solidFill>
                  <a:cs typeface="+mn-ea"/>
                  <a:sym typeface="+mn-lt"/>
                </a:endParaRPr>
              </a:p>
            </p:txBody>
          </p:sp>
        </p:grpSp>
        <p:grpSp>
          <p:nvGrpSpPr>
            <p:cNvPr id="31" name="组合 30"/>
            <p:cNvGrpSpPr/>
            <p:nvPr/>
          </p:nvGrpSpPr>
          <p:grpSpPr>
            <a:xfrm>
              <a:off x="1405440" y="1787297"/>
              <a:ext cx="4145716" cy="1355867"/>
              <a:chOff x="-719717" y="4233350"/>
              <a:chExt cx="4145716" cy="1355867"/>
            </a:xfrm>
          </p:grpSpPr>
          <p:sp>
            <p:nvSpPr>
              <p:cNvPr id="32" name="文本框 18"/>
              <p:cNvSpPr txBox="1"/>
              <p:nvPr/>
            </p:nvSpPr>
            <p:spPr>
              <a:xfrm>
                <a:off x="-719717" y="4708078"/>
                <a:ext cx="4145716" cy="88113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dirty="0">
                    <a:solidFill>
                      <a:srgbClr val="212745"/>
                    </a:solidFill>
                  </a:rPr>
                  <a:t>根据通讯协议，加密技术是通讯双方依照通信协议转换传输信息的一种技术</a:t>
                </a:r>
              </a:p>
            </p:txBody>
          </p:sp>
          <p:sp>
            <p:nvSpPr>
              <p:cNvPr id="33" name="文本框 19"/>
              <p:cNvSpPr txBox="1"/>
              <p:nvPr/>
            </p:nvSpPr>
            <p:spPr>
              <a:xfrm>
                <a:off x="524026" y="4233350"/>
                <a:ext cx="2254275"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212745"/>
                    </a:solidFill>
                    <a:latin typeface="思源黑体 CN Medium" panose="020B0600000000000000" pitchFamily="34" charset="-122"/>
                    <a:ea typeface="思源黑体 CN Medium" panose="020B0600000000000000" pitchFamily="34" charset="-122"/>
                  </a:rPr>
                  <a:t>信息加密机制</a:t>
                </a:r>
              </a:p>
            </p:txBody>
          </p:sp>
        </p:grpSp>
      </p:grpSp>
    </p:spTree>
    <p:extLst>
      <p:ext uri="{BB962C8B-B14F-4D97-AF65-F5344CB8AC3E}">
        <p14:creationId xmlns:p14="http://schemas.microsoft.com/office/powerpoint/2010/main" val="1113741047"/>
      </p:ext>
    </p:extLst>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B892865E-BA44-203A-4FB6-A1C973B62372}"/>
              </a:ext>
            </a:extLst>
          </p:cNvPr>
          <p:cNvSpPr/>
          <p:nvPr/>
        </p:nvSpPr>
        <p:spPr>
          <a:xfrm>
            <a:off x="310865" y="1656397"/>
            <a:ext cx="2192022" cy="4895850"/>
          </a:xfrm>
          <a:prstGeom prst="rect">
            <a:avLst/>
          </a:prstGeom>
          <a:gradFill flip="none" rotWithShape="1">
            <a:gsLst>
              <a:gs pos="0">
                <a:schemeClr val="accent2">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采用对称密钥加密通信方式，通信双方使用相同的密钥进行数据的加密和解密。对称密钥加密适合无线传感器网络，且目前的密钥管理技术主要包括异构芯片加速、数据并行加速和加密算法本身等方面的优化</a:t>
            </a:r>
            <a:endParaRPr kumimoji="0" lang="zh-CN" altLang="en-US" sz="1800" b="0" i="0" u="none" strike="noStrike" kern="1200" cap="none" spc="0" normalizeH="0" baseline="0" noProof="0" dirty="0">
              <a:ln>
                <a:noFill/>
              </a:ln>
              <a:solidFill>
                <a:prstClr val="white"/>
              </a:solidFill>
              <a:effectLst/>
              <a:uLnTx/>
              <a:uFillTx/>
              <a:latin typeface="Arial"/>
              <a:cs typeface="+mn-cs"/>
            </a:endParaRPr>
          </a:p>
        </p:txBody>
      </p:sp>
      <p:sp>
        <p:nvSpPr>
          <p:cNvPr id="39" name="矩形 38">
            <a:extLst>
              <a:ext uri="{FF2B5EF4-FFF2-40B4-BE49-F238E27FC236}">
                <a16:creationId xmlns:a16="http://schemas.microsoft.com/office/drawing/2014/main" id="{4B96BC7C-D924-4D40-0516-05BD070B1C91}"/>
              </a:ext>
            </a:extLst>
          </p:cNvPr>
          <p:cNvSpPr/>
          <p:nvPr/>
        </p:nvSpPr>
        <p:spPr>
          <a:xfrm>
            <a:off x="7232750" y="1656397"/>
            <a:ext cx="2192022" cy="4895850"/>
          </a:xfrm>
          <a:prstGeom prst="rect">
            <a:avLst/>
          </a:prstGeom>
          <a:gradFill flip="none" rotWithShape="1">
            <a:gsLst>
              <a:gs pos="0">
                <a:schemeClr val="accent2">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建立管理的访问控制策略，根据用户的身份和级别授予相应的操作权限，实现动态的身份管理和细粒度的访问控制，引入零信任技术来解决访问控制问题</a:t>
            </a:r>
            <a:endParaRPr kumimoji="0" lang="zh-CN" altLang="en-US" sz="1800" b="0" i="0" u="none" strike="noStrike" kern="1200" cap="none" spc="0" normalizeH="0" baseline="0" noProof="0" dirty="0">
              <a:ln>
                <a:noFill/>
              </a:ln>
              <a:solidFill>
                <a:prstClr val="white"/>
              </a:solidFill>
              <a:effectLst/>
              <a:uLnTx/>
              <a:uFillTx/>
              <a:latin typeface="Arial"/>
              <a:cs typeface="+mn-cs"/>
            </a:endParaRPr>
          </a:p>
        </p:txBody>
      </p:sp>
      <p:sp>
        <p:nvSpPr>
          <p:cNvPr id="38" name="矩形 37">
            <a:extLst>
              <a:ext uri="{FF2B5EF4-FFF2-40B4-BE49-F238E27FC236}">
                <a16:creationId xmlns:a16="http://schemas.microsoft.com/office/drawing/2014/main" id="{0AEF9C30-518F-EB51-B805-1AC4F90E0EFA}"/>
              </a:ext>
            </a:extLst>
          </p:cNvPr>
          <p:cNvSpPr/>
          <p:nvPr/>
        </p:nvSpPr>
        <p:spPr>
          <a:xfrm>
            <a:off x="9547970" y="1656397"/>
            <a:ext cx="2192022" cy="4895850"/>
          </a:xfrm>
          <a:prstGeom prst="rect">
            <a:avLst/>
          </a:prstGeom>
          <a:gradFill flip="none" rotWithShape="1">
            <a:gsLst>
              <a:gs pos="0">
                <a:schemeClr val="accent2">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采用分布式入侵检测系统对节点传输数据进行抓取、分析和监控，及时发现潜在的安全问题，并拦截和追踪危害网络安全的行为</a:t>
            </a:r>
            <a:endParaRPr kumimoji="0" lang="zh-CN" altLang="en-US" sz="1800" b="0" i="0" u="none" strike="noStrike" kern="1200" cap="none" spc="0" normalizeH="0" baseline="0" noProof="0" dirty="0">
              <a:ln>
                <a:noFill/>
              </a:ln>
              <a:solidFill>
                <a:prstClr val="white"/>
              </a:solidFill>
              <a:effectLst/>
              <a:uLnTx/>
              <a:uFillTx/>
              <a:latin typeface="Arial"/>
              <a:cs typeface="+mn-cs"/>
            </a:endParaRPr>
          </a:p>
        </p:txBody>
      </p:sp>
      <p:grpSp>
        <p:nvGrpSpPr>
          <p:cNvPr id="7" name="组合 6"/>
          <p:cNvGrpSpPr/>
          <p:nvPr/>
        </p:nvGrpSpPr>
        <p:grpSpPr>
          <a:xfrm>
            <a:off x="342598" y="323849"/>
            <a:ext cx="3099410"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5</a:t>
              </a:r>
              <a:endParaRPr kumimoji="0" lang="zh-CN" altLang="en-US" sz="32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 name="文本框 10">
                <a:extLst>
                  <a:ext uri="{FF2B5EF4-FFF2-40B4-BE49-F238E27FC236}">
                    <a16:creationId xmlns:a16="http://schemas.microsoft.com/office/drawing/2014/main" id="{8201BF6F-4889-41AE-A4A4-DFFBCF725F12}"/>
                  </a:ext>
                </a:extLst>
              </p:cNvPr>
              <p:cNvSpPr txBox="1"/>
              <p:nvPr/>
            </p:nvSpPr>
            <p:spPr>
              <a:xfrm>
                <a:off x="5242560" y="3730214"/>
                <a:ext cx="1706882" cy="350076"/>
              </a:xfrm>
              <a:prstGeom prst="rect">
                <a:avLst/>
              </a:prstGeom>
              <a:noFill/>
            </p:spPr>
            <p:txBody>
              <a:bodyPr wrap="square" rtlCol="0">
                <a:spAutoFit/>
              </a:bodyPr>
              <a:lstStyle/>
              <a:p>
                <a:pPr algn="dist"/>
                <a:r>
                  <a:rPr lang="zh-CN" altLang="en-US" dirty="0">
                    <a:solidFill>
                      <a:schemeClr val="tx2"/>
                    </a:solidFill>
                    <a:latin typeface="思源黑体 CN Medium" panose="020B0600000000000000" pitchFamily="34" charset="-122"/>
                    <a:ea typeface="思源黑体 CN Medium" panose="020B0600000000000000" pitchFamily="34" charset="-122"/>
                  </a:rPr>
                  <a:t>无线传感器网络</a:t>
                </a:r>
              </a:p>
            </p:txBody>
          </p:sp>
        </p:grpSp>
      </p:grpSp>
      <p:grpSp>
        <p:nvGrpSpPr>
          <p:cNvPr id="12" name="组合 11"/>
          <p:cNvGrpSpPr/>
          <p:nvPr/>
        </p:nvGrpSpPr>
        <p:grpSpPr>
          <a:xfrm>
            <a:off x="2614197" y="1656397"/>
            <a:ext cx="4495355" cy="4895850"/>
            <a:chOff x="2459300" y="1615766"/>
            <a:chExt cx="4495355" cy="4895850"/>
          </a:xfrm>
        </p:grpSpPr>
        <p:sp>
          <p:nvSpPr>
            <p:cNvPr id="14" name="矩形 13"/>
            <p:cNvSpPr/>
            <p:nvPr/>
          </p:nvSpPr>
          <p:spPr>
            <a:xfrm>
              <a:off x="2459300" y="1615766"/>
              <a:ext cx="2192022" cy="4895850"/>
            </a:xfrm>
            <a:prstGeom prst="rect">
              <a:avLst/>
            </a:prstGeom>
            <a:gradFill flip="none" rotWithShape="1">
              <a:gsLst>
                <a:gs pos="0">
                  <a:schemeClr val="accent2">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针对物联网中的不同应用场景，采用不同的安全路由协议，确保数据传输在节点之间的安全运行</a:t>
              </a:r>
              <a:endParaRPr kumimoji="0" lang="zh-CN" altLang="en-US" sz="1800" b="0" i="0" u="none" strike="noStrike" kern="1200" cap="none" spc="0" normalizeH="0" baseline="0" noProof="0" dirty="0">
                <a:ln>
                  <a:noFill/>
                </a:ln>
                <a:solidFill>
                  <a:prstClr val="white"/>
                </a:solidFill>
                <a:effectLst/>
                <a:uLnTx/>
                <a:uFillTx/>
                <a:latin typeface="Arial"/>
                <a:cs typeface="+mn-cs"/>
              </a:endParaRPr>
            </a:p>
          </p:txBody>
        </p:sp>
        <p:sp>
          <p:nvSpPr>
            <p:cNvPr id="18" name="矩形 17"/>
            <p:cNvSpPr/>
            <p:nvPr/>
          </p:nvSpPr>
          <p:spPr>
            <a:xfrm>
              <a:off x="4762633" y="1615766"/>
              <a:ext cx="2192022" cy="4895850"/>
            </a:xfrm>
            <a:prstGeom prst="rect">
              <a:avLst/>
            </a:prstGeom>
            <a:gradFill flip="none" rotWithShape="1">
              <a:gsLst>
                <a:gs pos="0">
                  <a:schemeClr val="accent2">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1800" dirty="0">
                  <a:effectLst/>
                  <a:ea typeface="等线" panose="02010600030101010101" pitchFamily="2" charset="-122"/>
                  <a:cs typeface="Times New Roman" panose="02020603050405020304" pitchFamily="18" charset="0"/>
                </a:rPr>
                <a:t>通过节点认证技术防止未经授权的用户访问物联网感知层节点和数据，常见的认证技术包括基于公钥算法、预共享密钥、随机密钥预分发和单向哈希函数等</a:t>
              </a:r>
              <a:endParaRPr kumimoji="0" lang="zh-CN" altLang="en-US" sz="1800" b="0" i="0" u="none" strike="noStrike" kern="1200" cap="none" spc="0" normalizeH="0" baseline="0" noProof="0" dirty="0">
                <a:ln>
                  <a:noFill/>
                </a:ln>
                <a:solidFill>
                  <a:prstClr val="white"/>
                </a:solidFill>
                <a:effectLst/>
                <a:uLnTx/>
                <a:uFillTx/>
                <a:latin typeface="Arial"/>
                <a:cs typeface="+mn-cs"/>
              </a:endParaRPr>
            </a:p>
          </p:txBody>
        </p:sp>
      </p:grpSp>
      <p:sp>
        <p:nvSpPr>
          <p:cNvPr id="24" name="文本框 23">
            <a:extLst>
              <a:ext uri="{FF2B5EF4-FFF2-40B4-BE49-F238E27FC236}">
                <a16:creationId xmlns:a16="http://schemas.microsoft.com/office/drawing/2014/main" id="{EF4E0934-C3BA-491F-941D-EBAA92315F90}"/>
              </a:ext>
            </a:extLst>
          </p:cNvPr>
          <p:cNvSpPr txBox="1"/>
          <p:nvPr/>
        </p:nvSpPr>
        <p:spPr>
          <a:xfrm>
            <a:off x="449484" y="5848661"/>
            <a:ext cx="1984587" cy="584775"/>
          </a:xfrm>
          <a:prstGeom prst="rect">
            <a:avLst/>
          </a:prstGeom>
          <a:noFill/>
        </p:spPr>
        <p:txBody>
          <a:bodyPr wrap="square" rtlCol="0">
            <a:spAutoFit/>
          </a:bodyPr>
          <a:lstStyle/>
          <a:p>
            <a:r>
              <a:rPr lang="zh-CN" altLang="en-US" sz="3200" dirty="0">
                <a:solidFill>
                  <a:schemeClr val="bg1"/>
                </a:solidFill>
                <a:latin typeface="思源黑体 CN Medium" panose="020B0600000000000000" pitchFamily="34" charset="-122"/>
                <a:ea typeface="思源黑体 CN Medium" panose="020B0600000000000000" pitchFamily="34" charset="-122"/>
              </a:rPr>
              <a:t>密钥管理</a:t>
            </a:r>
          </a:p>
        </p:txBody>
      </p:sp>
      <p:sp>
        <p:nvSpPr>
          <p:cNvPr id="25" name="文本框 24">
            <a:extLst>
              <a:ext uri="{FF2B5EF4-FFF2-40B4-BE49-F238E27FC236}">
                <a16:creationId xmlns:a16="http://schemas.microsoft.com/office/drawing/2014/main" id="{EF4E0934-C3BA-491F-941D-EBAA92315F90}"/>
              </a:ext>
            </a:extLst>
          </p:cNvPr>
          <p:cNvSpPr txBox="1"/>
          <p:nvPr/>
        </p:nvSpPr>
        <p:spPr>
          <a:xfrm>
            <a:off x="2751852" y="5830079"/>
            <a:ext cx="1984587" cy="584775"/>
          </a:xfrm>
          <a:prstGeom prst="rect">
            <a:avLst/>
          </a:prstGeom>
          <a:noFill/>
        </p:spPr>
        <p:txBody>
          <a:bodyPr wrap="square" rtlCol="0">
            <a:spAutoFit/>
          </a:bodyPr>
          <a:lstStyle/>
          <a:p>
            <a:r>
              <a:rPr lang="zh-CN" altLang="en-US" sz="3200" dirty="0">
                <a:solidFill>
                  <a:schemeClr val="bg1"/>
                </a:solidFill>
                <a:latin typeface="思源黑体 CN Medium" panose="020B0600000000000000" pitchFamily="34" charset="-122"/>
                <a:ea typeface="思源黑体 CN Medium" panose="020B0600000000000000" pitchFamily="34" charset="-122"/>
              </a:rPr>
              <a:t>路由安全</a:t>
            </a:r>
          </a:p>
        </p:txBody>
      </p:sp>
      <p:sp>
        <p:nvSpPr>
          <p:cNvPr id="26" name="文本框 25">
            <a:extLst>
              <a:ext uri="{FF2B5EF4-FFF2-40B4-BE49-F238E27FC236}">
                <a16:creationId xmlns:a16="http://schemas.microsoft.com/office/drawing/2014/main" id="{EF4E0934-C3BA-491F-941D-EBAA92315F90}"/>
              </a:ext>
            </a:extLst>
          </p:cNvPr>
          <p:cNvSpPr txBox="1"/>
          <p:nvPr/>
        </p:nvSpPr>
        <p:spPr>
          <a:xfrm>
            <a:off x="5021247" y="5830078"/>
            <a:ext cx="1984587" cy="584775"/>
          </a:xfrm>
          <a:prstGeom prst="rect">
            <a:avLst/>
          </a:prstGeom>
          <a:noFill/>
        </p:spPr>
        <p:txBody>
          <a:bodyPr wrap="square" rtlCol="0">
            <a:spAutoFit/>
          </a:bodyPr>
          <a:lstStyle/>
          <a:p>
            <a:r>
              <a:rPr lang="zh-CN" altLang="en-US" sz="3200" dirty="0">
                <a:solidFill>
                  <a:schemeClr val="bg1"/>
                </a:solidFill>
                <a:latin typeface="思源黑体 CN Medium" panose="020B0600000000000000" pitchFamily="34" charset="-122"/>
                <a:ea typeface="思源黑体 CN Medium" panose="020B0600000000000000" pitchFamily="34" charset="-122"/>
              </a:rPr>
              <a:t>节点认证</a:t>
            </a:r>
          </a:p>
        </p:txBody>
      </p:sp>
      <p:sp>
        <p:nvSpPr>
          <p:cNvPr id="27" name="文本框 26">
            <a:extLst>
              <a:ext uri="{FF2B5EF4-FFF2-40B4-BE49-F238E27FC236}">
                <a16:creationId xmlns:a16="http://schemas.microsoft.com/office/drawing/2014/main" id="{EF4E0934-C3BA-491F-941D-EBAA92315F90}"/>
              </a:ext>
            </a:extLst>
          </p:cNvPr>
          <p:cNvSpPr txBox="1"/>
          <p:nvPr/>
        </p:nvSpPr>
        <p:spPr>
          <a:xfrm>
            <a:off x="7336467" y="5804955"/>
            <a:ext cx="1984587" cy="584775"/>
          </a:xfrm>
          <a:prstGeom prst="rect">
            <a:avLst/>
          </a:prstGeom>
          <a:noFill/>
        </p:spPr>
        <p:txBody>
          <a:bodyPr wrap="square" rtlCol="0">
            <a:spAutoFit/>
          </a:bodyPr>
          <a:lstStyle/>
          <a:p>
            <a:r>
              <a:rPr lang="zh-CN" altLang="en-US" sz="3200" dirty="0">
                <a:solidFill>
                  <a:schemeClr val="bg1"/>
                </a:solidFill>
                <a:latin typeface="思源黑体 CN Medium" panose="020B0600000000000000" pitchFamily="34" charset="-122"/>
                <a:ea typeface="思源黑体 CN Medium" panose="020B0600000000000000" pitchFamily="34" charset="-122"/>
              </a:rPr>
              <a:t>访问控制</a:t>
            </a:r>
          </a:p>
        </p:txBody>
      </p:sp>
      <p:sp>
        <p:nvSpPr>
          <p:cNvPr id="28" name="文本框 27">
            <a:extLst>
              <a:ext uri="{FF2B5EF4-FFF2-40B4-BE49-F238E27FC236}">
                <a16:creationId xmlns:a16="http://schemas.microsoft.com/office/drawing/2014/main" id="{EF4E0934-C3BA-491F-941D-EBAA92315F90}"/>
              </a:ext>
            </a:extLst>
          </p:cNvPr>
          <p:cNvSpPr txBox="1"/>
          <p:nvPr/>
        </p:nvSpPr>
        <p:spPr>
          <a:xfrm>
            <a:off x="9651687" y="5830077"/>
            <a:ext cx="1984587" cy="584775"/>
          </a:xfrm>
          <a:prstGeom prst="rect">
            <a:avLst/>
          </a:prstGeom>
          <a:noFill/>
        </p:spPr>
        <p:txBody>
          <a:bodyPr wrap="square" rtlCol="0">
            <a:spAutoFit/>
          </a:bodyPr>
          <a:lstStyle/>
          <a:p>
            <a:r>
              <a:rPr lang="zh-CN" altLang="en-US" sz="3200" dirty="0">
                <a:solidFill>
                  <a:schemeClr val="bg1"/>
                </a:solidFill>
                <a:latin typeface="思源黑体 CN Medium" panose="020B0600000000000000" pitchFamily="34" charset="-122"/>
                <a:ea typeface="思源黑体 CN Medium" panose="020B0600000000000000" pitchFamily="34" charset="-122"/>
              </a:rPr>
              <a:t>入侵检测</a:t>
            </a:r>
          </a:p>
        </p:txBody>
      </p:sp>
    </p:spTree>
    <p:extLst>
      <p:ext uri="{BB962C8B-B14F-4D97-AF65-F5344CB8AC3E}">
        <p14:creationId xmlns:p14="http://schemas.microsoft.com/office/powerpoint/2010/main" val="3566799074"/>
      </p:ext>
    </p:extLst>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2789652" y="248489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6</a:t>
              </a:r>
              <a:endParaRPr kumimoji="0" lang="zh-CN" altLang="en-US"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8201BF6F-4889-41AE-A4A4-DFFBCF725F12}"/>
                  </a:ext>
                </a:extLst>
              </p:cNvPr>
              <p:cNvSpPr txBox="1"/>
              <p:nvPr/>
            </p:nvSpPr>
            <p:spPr>
              <a:xfrm>
                <a:off x="5394962" y="3740796"/>
                <a:ext cx="1402078" cy="325558"/>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en-US" altLang="zh-CN" sz="4400" noProof="0" dirty="0">
                    <a:solidFill>
                      <a:srgbClr val="212745"/>
                    </a:solidFill>
                    <a:latin typeface="思源黑体 CN Medium" panose="020B0600000000000000" pitchFamily="34" charset="-122"/>
                    <a:ea typeface="思源黑体 CN Medium" panose="020B0600000000000000" pitchFamily="34" charset="-122"/>
                  </a:rPr>
                  <a:t>END</a:t>
                </a:r>
                <a:endParaRPr kumimoji="0" lang="zh-CN" altLang="en-US" sz="4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endParaRPr>
              </a:p>
            </p:txBody>
          </p:sp>
        </p:grpSp>
      </p:grpSp>
      <p:sp>
        <p:nvSpPr>
          <p:cNvPr id="8" name="PA-椭圆 7">
            <a:extLst>
              <a:ext uri="{FF2B5EF4-FFF2-40B4-BE49-F238E27FC236}">
                <a16:creationId xmlns:a16="http://schemas.microsoft.com/office/drawing/2014/main" id="{F463C885-1493-4714-B699-7E481FBDB684}"/>
              </a:ext>
            </a:extLst>
          </p:cNvPr>
          <p:cNvSpPr/>
          <p:nvPr>
            <p:custDataLst>
              <p:tags r:id="rId2"/>
            </p:custDataLst>
          </p:nvPr>
        </p:nvSpPr>
        <p:spPr>
          <a:xfrm>
            <a:off x="2311863" y="3373644"/>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9" name="PA-椭圆 8">
            <a:extLst>
              <a:ext uri="{FF2B5EF4-FFF2-40B4-BE49-F238E27FC236}">
                <a16:creationId xmlns:a16="http://schemas.microsoft.com/office/drawing/2014/main" id="{881CA8BC-0FDD-4347-886F-1BDAAB87E079}"/>
              </a:ext>
            </a:extLst>
          </p:cNvPr>
          <p:cNvSpPr/>
          <p:nvPr>
            <p:custDataLst>
              <p:tags r:id="rId3"/>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0" name="PA-椭圆 9">
            <a:extLst>
              <a:ext uri="{FF2B5EF4-FFF2-40B4-BE49-F238E27FC236}">
                <a16:creationId xmlns:a16="http://schemas.microsoft.com/office/drawing/2014/main" id="{56E67013-CB01-4087-BD65-128285A9511C}"/>
              </a:ext>
            </a:extLst>
          </p:cNvPr>
          <p:cNvSpPr/>
          <p:nvPr>
            <p:custDataLst>
              <p:tags r:id="rId4"/>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1" name="PA-椭圆 10">
            <a:extLst>
              <a:ext uri="{FF2B5EF4-FFF2-40B4-BE49-F238E27FC236}">
                <a16:creationId xmlns:a16="http://schemas.microsoft.com/office/drawing/2014/main" id="{F463C885-1493-4714-B699-7E481FBDB684}"/>
              </a:ext>
            </a:extLst>
          </p:cNvPr>
          <p:cNvSpPr/>
          <p:nvPr>
            <p:custDataLst>
              <p:tags r:id="rId5"/>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PA-椭圆 11">
            <a:extLst>
              <a:ext uri="{FF2B5EF4-FFF2-40B4-BE49-F238E27FC236}">
                <a16:creationId xmlns:a16="http://schemas.microsoft.com/office/drawing/2014/main" id="{F463C885-1493-4714-B699-7E481FBDB684}"/>
              </a:ext>
            </a:extLst>
          </p:cNvPr>
          <p:cNvSpPr/>
          <p:nvPr>
            <p:custDataLst>
              <p:tags r:id="rId6"/>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137156127"/>
      </p:ext>
    </p:extLst>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4315356" y="549479"/>
            <a:ext cx="3087878" cy="1292152"/>
            <a:chOff x="4315356" y="549479"/>
            <a:chExt cx="3087878" cy="1292152"/>
          </a:xfrm>
        </p:grpSpPr>
        <p:sp>
          <p:nvSpPr>
            <p:cNvPr id="2" name="椭圆 1">
              <a:extLst>
                <a:ext uri="{FF2B5EF4-FFF2-40B4-BE49-F238E27FC236}">
                  <a16:creationId xmlns:a16="http://schemas.microsoft.com/office/drawing/2014/main" id="{F463C885-1493-4714-B699-7E481FBDB684}"/>
                </a:ext>
              </a:extLst>
            </p:cNvPr>
            <p:cNvSpPr/>
            <p:nvPr/>
          </p:nvSpPr>
          <p:spPr>
            <a:xfrm>
              <a:off x="4315356" y="622887"/>
              <a:ext cx="1218744" cy="1218744"/>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4" name="椭圆 3">
              <a:extLst>
                <a:ext uri="{FF2B5EF4-FFF2-40B4-BE49-F238E27FC236}">
                  <a16:creationId xmlns:a16="http://schemas.microsoft.com/office/drawing/2014/main" id="{F463C885-1493-4714-B699-7E481FBDB684}"/>
                </a:ext>
              </a:extLst>
            </p:cNvPr>
            <p:cNvSpPr/>
            <p:nvPr/>
          </p:nvSpPr>
          <p:spPr>
            <a:xfrm>
              <a:off x="6843252" y="549479"/>
              <a:ext cx="559982" cy="55998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3" name="文本框 2">
              <a:extLst>
                <a:ext uri="{FF2B5EF4-FFF2-40B4-BE49-F238E27FC236}">
                  <a16:creationId xmlns:a16="http://schemas.microsoft.com/office/drawing/2014/main" id="{F37A88FE-BC0A-443E-B6B6-624617799E5F}"/>
                </a:ext>
              </a:extLst>
            </p:cNvPr>
            <p:cNvSpPr txBox="1"/>
            <p:nvPr/>
          </p:nvSpPr>
          <p:spPr>
            <a:xfrm>
              <a:off x="4924728" y="549479"/>
              <a:ext cx="2342544" cy="1200329"/>
            </a:xfrm>
            <a:prstGeom prst="rect">
              <a:avLst/>
            </a:prstGeom>
            <a:noFill/>
          </p:spPr>
          <p:txBody>
            <a:bodyPr wrap="square" rtlCol="0">
              <a:spAutoFit/>
            </a:bodyPr>
            <a:lstStyle/>
            <a:p>
              <a:pPr algn="dist"/>
              <a:r>
                <a:rPr lang="zh-CN" altLang="en-US" sz="7200" dirty="0">
                  <a:gradFill>
                    <a:gsLst>
                      <a:gs pos="0">
                        <a:schemeClr val="accent2"/>
                      </a:gs>
                      <a:gs pos="100000">
                        <a:schemeClr val="accent1"/>
                      </a:gs>
                    </a:gsLst>
                    <a:lin ang="5400000" scaled="1"/>
                  </a:gradFill>
                  <a:latin typeface="思源黑体 CN Medium" panose="020B0600000000000000" pitchFamily="34" charset="-122"/>
                  <a:ea typeface="思源黑体 CN Medium" panose="020B0600000000000000" pitchFamily="34" charset="-122"/>
                </a:rPr>
                <a:t>目录</a:t>
              </a:r>
            </a:p>
          </p:txBody>
        </p:sp>
      </p:grpSp>
      <p:grpSp>
        <p:nvGrpSpPr>
          <p:cNvPr id="11" name="组合 10"/>
          <p:cNvGrpSpPr/>
          <p:nvPr/>
        </p:nvGrpSpPr>
        <p:grpSpPr>
          <a:xfrm>
            <a:off x="1974548" y="2530416"/>
            <a:ext cx="3477644" cy="868068"/>
            <a:chOff x="1657977" y="2552700"/>
            <a:chExt cx="3477644" cy="868068"/>
          </a:xfrm>
        </p:grpSpPr>
        <p:sp>
          <p:nvSpPr>
            <p:cNvPr id="6" name="椭圆 5">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1</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8" name="组合 7"/>
            <p:cNvGrpSpPr/>
            <p:nvPr/>
          </p:nvGrpSpPr>
          <p:grpSpPr>
            <a:xfrm>
              <a:off x="2670386" y="2654807"/>
              <a:ext cx="2465235" cy="663854"/>
              <a:chOff x="5242560" y="3675432"/>
              <a:chExt cx="1706882" cy="459640"/>
            </a:xfrm>
          </p:grpSpPr>
          <p:sp>
            <p:nvSpPr>
              <p:cNvPr id="9"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8201BF6F-4889-41AE-A4A4-DFFBCF725F12}"/>
                  </a:ext>
                </a:extLst>
              </p:cNvPr>
              <p:cNvSpPr txBox="1"/>
              <p:nvPr/>
            </p:nvSpPr>
            <p:spPr>
              <a:xfrm>
                <a:off x="5394961" y="3739548"/>
                <a:ext cx="1402078" cy="362268"/>
              </a:xfrm>
              <a:prstGeom prst="rect">
                <a:avLst/>
              </a:prstGeom>
              <a:noFill/>
            </p:spPr>
            <p:txBody>
              <a:bodyPr wrap="square" rtlCol="0">
                <a:spAutoFit/>
              </a:bodyPr>
              <a:lstStyle/>
              <a:p>
                <a:pPr algn="dist"/>
                <a:r>
                  <a:rPr lang="zh-CN" altLang="en-US" sz="2800" dirty="0">
                    <a:solidFill>
                      <a:schemeClr val="tx2"/>
                    </a:solidFill>
                    <a:latin typeface="思源黑体 CN Medium" panose="020B0600000000000000" pitchFamily="34" charset="-122"/>
                    <a:ea typeface="思源黑体 CN Medium" panose="020B0600000000000000" pitchFamily="34" charset="-122"/>
                  </a:rPr>
                  <a:t>感知层技术</a:t>
                </a:r>
              </a:p>
            </p:txBody>
          </p:sp>
        </p:grpSp>
      </p:grpSp>
      <p:grpSp>
        <p:nvGrpSpPr>
          <p:cNvPr id="12" name="组合 11"/>
          <p:cNvGrpSpPr/>
          <p:nvPr/>
        </p:nvGrpSpPr>
        <p:grpSpPr>
          <a:xfrm>
            <a:off x="6739808" y="2552700"/>
            <a:ext cx="3477644" cy="868068"/>
            <a:chOff x="1657977" y="2552700"/>
            <a:chExt cx="3477644" cy="868068"/>
          </a:xfrm>
        </p:grpSpPr>
        <p:sp>
          <p:nvSpPr>
            <p:cNvPr id="13" name="椭圆 12">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2</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14" name="组合 13"/>
            <p:cNvGrpSpPr/>
            <p:nvPr/>
          </p:nvGrpSpPr>
          <p:grpSpPr>
            <a:xfrm>
              <a:off x="2670386" y="2654807"/>
              <a:ext cx="2465235" cy="663854"/>
              <a:chOff x="5242560" y="3675432"/>
              <a:chExt cx="1706882" cy="459640"/>
            </a:xfrm>
          </p:grpSpPr>
          <p:sp>
            <p:nvSpPr>
              <p:cNvPr id="15"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8201BF6F-4889-41AE-A4A4-DFFBCF725F12}"/>
                  </a:ext>
                </a:extLst>
              </p:cNvPr>
              <p:cNvSpPr txBox="1"/>
              <p:nvPr/>
            </p:nvSpPr>
            <p:spPr>
              <a:xfrm>
                <a:off x="5413631" y="3745428"/>
                <a:ext cx="1402078" cy="319648"/>
              </a:xfrm>
              <a:prstGeom prst="rect">
                <a:avLst/>
              </a:prstGeom>
              <a:noFill/>
            </p:spPr>
            <p:txBody>
              <a:bodyPr wrap="square" rtlCol="0">
                <a:spAutoFit/>
              </a:bodyPr>
              <a:lstStyle/>
              <a:p>
                <a:pPr algn="dist"/>
                <a:r>
                  <a:rPr lang="zh-CN" altLang="en-US" sz="2400" dirty="0">
                    <a:solidFill>
                      <a:schemeClr val="tx2"/>
                    </a:solidFill>
                    <a:latin typeface="思源黑体 CN Medium" panose="020B0600000000000000" pitchFamily="34" charset="-122"/>
                    <a:ea typeface="思源黑体 CN Medium" panose="020B0600000000000000" pitchFamily="34" charset="-122"/>
                  </a:rPr>
                  <a:t>射频识别技术</a:t>
                </a:r>
              </a:p>
            </p:txBody>
          </p:sp>
        </p:grpSp>
      </p:grpSp>
      <p:grpSp>
        <p:nvGrpSpPr>
          <p:cNvPr id="19" name="组合 18"/>
          <p:cNvGrpSpPr/>
          <p:nvPr/>
        </p:nvGrpSpPr>
        <p:grpSpPr>
          <a:xfrm>
            <a:off x="1974548" y="3697803"/>
            <a:ext cx="3477644" cy="868068"/>
            <a:chOff x="1657977" y="2552700"/>
            <a:chExt cx="3477644" cy="868068"/>
          </a:xfrm>
        </p:grpSpPr>
        <p:sp>
          <p:nvSpPr>
            <p:cNvPr id="25" name="椭圆 24">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3</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26" name="组合 25"/>
            <p:cNvGrpSpPr/>
            <p:nvPr/>
          </p:nvGrpSpPr>
          <p:grpSpPr>
            <a:xfrm>
              <a:off x="2670386" y="2654807"/>
              <a:ext cx="2465235" cy="663854"/>
              <a:chOff x="5242560" y="3675432"/>
              <a:chExt cx="1706882" cy="459640"/>
            </a:xfrm>
          </p:grpSpPr>
          <p:sp>
            <p:nvSpPr>
              <p:cNvPr id="27"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8201BF6F-4889-41AE-A4A4-DFFBCF725F12}"/>
                  </a:ext>
                </a:extLst>
              </p:cNvPr>
              <p:cNvSpPr txBox="1"/>
              <p:nvPr/>
            </p:nvSpPr>
            <p:spPr>
              <a:xfrm>
                <a:off x="5394962" y="3784516"/>
                <a:ext cx="1402078" cy="234408"/>
              </a:xfrm>
              <a:prstGeom prst="rect">
                <a:avLst/>
              </a:prstGeom>
              <a:noFill/>
            </p:spPr>
            <p:txBody>
              <a:bodyPr wrap="square" rtlCol="0">
                <a:spAutoFit/>
              </a:bodyPr>
              <a:lstStyle/>
              <a:p>
                <a:pPr algn="dist"/>
                <a:r>
                  <a:rPr lang="zh-CN" altLang="en-US" sz="1600" dirty="0">
                    <a:solidFill>
                      <a:schemeClr val="tx2"/>
                    </a:solidFill>
                    <a:latin typeface="思源黑体 CN Medium" panose="020B0600000000000000" pitchFamily="34" charset="-122"/>
                    <a:ea typeface="思源黑体 CN Medium" panose="020B0600000000000000" pitchFamily="34" charset="-122"/>
                  </a:rPr>
                  <a:t>无线传感器网络技术</a:t>
                </a:r>
              </a:p>
            </p:txBody>
          </p:sp>
        </p:grpSp>
      </p:grpSp>
      <p:grpSp>
        <p:nvGrpSpPr>
          <p:cNvPr id="20" name="组合 19"/>
          <p:cNvGrpSpPr/>
          <p:nvPr/>
        </p:nvGrpSpPr>
        <p:grpSpPr>
          <a:xfrm>
            <a:off x="6739807" y="3697803"/>
            <a:ext cx="3477644" cy="868068"/>
            <a:chOff x="1657977" y="2552700"/>
            <a:chExt cx="3477644" cy="868068"/>
          </a:xfrm>
        </p:grpSpPr>
        <p:sp>
          <p:nvSpPr>
            <p:cNvPr id="21" name="椭圆 20">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4</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22" name="组合 21"/>
            <p:cNvGrpSpPr/>
            <p:nvPr/>
          </p:nvGrpSpPr>
          <p:grpSpPr>
            <a:xfrm>
              <a:off x="2670386" y="2654807"/>
              <a:ext cx="2465235" cy="663854"/>
              <a:chOff x="5242560" y="3675432"/>
              <a:chExt cx="1706882" cy="459640"/>
            </a:xfrm>
          </p:grpSpPr>
          <p:sp>
            <p:nvSpPr>
              <p:cNvPr id="23"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8201BF6F-4889-41AE-A4A4-DFFBCF725F12}"/>
                  </a:ext>
                </a:extLst>
              </p:cNvPr>
              <p:cNvSpPr txBox="1"/>
              <p:nvPr/>
            </p:nvSpPr>
            <p:spPr>
              <a:xfrm>
                <a:off x="5413631" y="3784516"/>
                <a:ext cx="1402078" cy="255718"/>
              </a:xfrm>
              <a:prstGeom prst="rect">
                <a:avLst/>
              </a:prstGeom>
              <a:noFill/>
            </p:spPr>
            <p:txBody>
              <a:bodyPr wrap="square" rtlCol="0">
                <a:spAutoFit/>
              </a:bodyPr>
              <a:lstStyle/>
              <a:p>
                <a:pPr algn="dist"/>
                <a:r>
                  <a:rPr lang="zh-CN" altLang="en-US" dirty="0">
                    <a:solidFill>
                      <a:schemeClr val="tx2"/>
                    </a:solidFill>
                    <a:latin typeface="思源黑体 CN Medium" panose="020B0600000000000000" pitchFamily="34" charset="-122"/>
                    <a:ea typeface="思源黑体 CN Medium" panose="020B0600000000000000" pitchFamily="34" charset="-122"/>
                  </a:rPr>
                  <a:t>感知环境安全分析</a:t>
                </a:r>
              </a:p>
            </p:txBody>
          </p:sp>
        </p:grpSp>
      </p:grpSp>
      <p:grpSp>
        <p:nvGrpSpPr>
          <p:cNvPr id="30" name="组合 29"/>
          <p:cNvGrpSpPr/>
          <p:nvPr/>
        </p:nvGrpSpPr>
        <p:grpSpPr>
          <a:xfrm>
            <a:off x="1974548" y="4864007"/>
            <a:ext cx="3477644" cy="868068"/>
            <a:chOff x="1657977" y="2552700"/>
            <a:chExt cx="3477644" cy="868068"/>
          </a:xfrm>
        </p:grpSpPr>
        <p:sp>
          <p:nvSpPr>
            <p:cNvPr id="36" name="椭圆 35">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5</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37" name="组合 36"/>
            <p:cNvGrpSpPr/>
            <p:nvPr/>
          </p:nvGrpSpPr>
          <p:grpSpPr>
            <a:xfrm>
              <a:off x="2670386" y="2654807"/>
              <a:ext cx="2465235" cy="663854"/>
              <a:chOff x="5242560" y="3675432"/>
              <a:chExt cx="1706882" cy="459640"/>
            </a:xfrm>
          </p:grpSpPr>
          <p:sp>
            <p:nvSpPr>
              <p:cNvPr id="38"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8201BF6F-4889-41AE-A4A4-DFFBCF725F12}"/>
                  </a:ext>
                </a:extLst>
              </p:cNvPr>
              <p:cNvSpPr txBox="1"/>
              <p:nvPr/>
            </p:nvSpPr>
            <p:spPr>
              <a:xfrm>
                <a:off x="5394961" y="3773860"/>
                <a:ext cx="1402078" cy="255719"/>
              </a:xfrm>
              <a:prstGeom prst="rect">
                <a:avLst/>
              </a:prstGeom>
              <a:noFill/>
            </p:spPr>
            <p:txBody>
              <a:bodyPr wrap="square" rtlCol="0">
                <a:spAutoFit/>
              </a:bodyPr>
              <a:lstStyle/>
              <a:p>
                <a:pPr algn="dist"/>
                <a:r>
                  <a:rPr lang="zh-CN" altLang="en-US" dirty="0">
                    <a:solidFill>
                      <a:schemeClr val="tx2"/>
                    </a:solidFill>
                    <a:latin typeface="思源黑体 CN Medium" panose="020B0600000000000000" pitchFamily="34" charset="-122"/>
                    <a:ea typeface="思源黑体 CN Medium" panose="020B0600000000000000" pitchFamily="34" charset="-122"/>
                  </a:rPr>
                  <a:t>感知环境安全机制</a:t>
                </a:r>
              </a:p>
            </p:txBody>
          </p:sp>
        </p:grpSp>
      </p:grpSp>
      <p:grpSp>
        <p:nvGrpSpPr>
          <p:cNvPr id="31" name="组合 30"/>
          <p:cNvGrpSpPr/>
          <p:nvPr/>
        </p:nvGrpSpPr>
        <p:grpSpPr>
          <a:xfrm>
            <a:off x="6739807" y="4864007"/>
            <a:ext cx="3477644" cy="868068"/>
            <a:chOff x="1657977" y="2552700"/>
            <a:chExt cx="3477644" cy="868068"/>
          </a:xfrm>
        </p:grpSpPr>
        <p:sp>
          <p:nvSpPr>
            <p:cNvPr id="32" name="椭圆 31">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6</a:t>
              </a:r>
              <a:endParaRPr kumimoji="0" lang="zh-CN" altLang="en-US" sz="4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33" name="组合 32"/>
            <p:cNvGrpSpPr/>
            <p:nvPr/>
          </p:nvGrpSpPr>
          <p:grpSpPr>
            <a:xfrm>
              <a:off x="2670386" y="2654807"/>
              <a:ext cx="2465235" cy="663854"/>
              <a:chOff x="5242560" y="3675432"/>
              <a:chExt cx="1706882" cy="459640"/>
            </a:xfrm>
          </p:grpSpPr>
          <p:sp>
            <p:nvSpPr>
              <p:cNvPr id="34"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8201BF6F-4889-41AE-A4A4-DFFBCF725F12}"/>
                  </a:ext>
                </a:extLst>
              </p:cNvPr>
              <p:cNvSpPr txBox="1"/>
              <p:nvPr/>
            </p:nvSpPr>
            <p:spPr>
              <a:xfrm>
                <a:off x="5394962" y="3720586"/>
                <a:ext cx="1402078" cy="362268"/>
              </a:xfrm>
              <a:prstGeom prst="rect">
                <a:avLst/>
              </a:prstGeom>
              <a:noFill/>
            </p:spPr>
            <p:txBody>
              <a:bodyPr wrap="square" rtlCol="0">
                <a:spAutoFit/>
              </a:bodyPr>
              <a:lstStyle/>
              <a:p>
                <a:pPr algn="dist"/>
                <a:r>
                  <a:rPr lang="en-US" altLang="zh-CN" sz="2800" dirty="0">
                    <a:solidFill>
                      <a:schemeClr val="tx2"/>
                    </a:solidFill>
                    <a:latin typeface="思源黑体 CN Medium" panose="020B0600000000000000" pitchFamily="34" charset="-122"/>
                    <a:ea typeface="思源黑体 CN Medium" panose="020B0600000000000000" pitchFamily="34" charset="-122"/>
                  </a:rPr>
                  <a:t>END</a:t>
                </a:r>
                <a:endParaRPr lang="zh-CN" altLang="en-US" sz="2800" dirty="0">
                  <a:solidFill>
                    <a:schemeClr val="tx2"/>
                  </a:solidFill>
                  <a:latin typeface="思源黑体 CN Medium" panose="020B0600000000000000" pitchFamily="34" charset="-122"/>
                  <a:ea typeface="思源黑体 CN Medium" panose="020B0600000000000000" pitchFamily="34" charset="-122"/>
                </a:endParaRPr>
              </a:p>
            </p:txBody>
          </p:sp>
        </p:grpSp>
      </p:grpSp>
      <p:sp>
        <p:nvSpPr>
          <p:cNvPr id="40" name="椭圆 39">
            <a:extLst>
              <a:ext uri="{FF2B5EF4-FFF2-40B4-BE49-F238E27FC236}">
                <a16:creationId xmlns:a16="http://schemas.microsoft.com/office/drawing/2014/main" id="{F463C885-1493-4714-B699-7E481FBDB684}"/>
              </a:ext>
            </a:extLst>
          </p:cNvPr>
          <p:cNvSpPr/>
          <p:nvPr/>
        </p:nvSpPr>
        <p:spPr>
          <a:xfrm>
            <a:off x="11613438" y="5031330"/>
            <a:ext cx="1157123" cy="1157123"/>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41" name="椭圆 40">
            <a:extLst>
              <a:ext uri="{FF2B5EF4-FFF2-40B4-BE49-F238E27FC236}">
                <a16:creationId xmlns:a16="http://schemas.microsoft.com/office/drawing/2014/main" id="{F463C885-1493-4714-B699-7E481FBDB684}"/>
              </a:ext>
            </a:extLst>
          </p:cNvPr>
          <p:cNvSpPr/>
          <p:nvPr/>
        </p:nvSpPr>
        <p:spPr>
          <a:xfrm>
            <a:off x="-633433" y="5914102"/>
            <a:ext cx="2176483" cy="2176483"/>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54368393"/>
      </p:ext>
    </p:extLst>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3250569" y="174194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rPr>
                <a:t>1</a:t>
              </a:r>
              <a:endParaRPr kumimoji="0" lang="zh-CN" altLang="en-US" sz="6000" b="1" i="0" u="none" strike="noStrike" kern="1200" cap="none" spc="0" normalizeH="0" baseline="0" noProof="0" dirty="0">
                <a:ln>
                  <a:noFill/>
                </a:ln>
                <a:gradFill flip="none" rotWithShape="1">
                  <a:gsLst>
                    <a:gs pos="0">
                      <a:schemeClr val="accent1"/>
                    </a:gs>
                    <a:gs pos="100000">
                      <a:schemeClr val="accent2"/>
                    </a:gs>
                  </a:gsLst>
                  <a:lin ang="16200000" scaled="1"/>
                  <a:tileRect/>
                </a:gradFill>
                <a:effectLst/>
                <a:uLnTx/>
                <a:uFillTx/>
                <a:latin typeface="微软雅黑" panose="020B0503020204020204" pitchFamily="34" charset="-122"/>
                <a:ea typeface="微软雅黑" panose="020B0503020204020204" pitchFamily="34" charset="-122"/>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7" name="文本框 6">
                <a:extLst>
                  <a:ext uri="{FF2B5EF4-FFF2-40B4-BE49-F238E27FC236}">
                    <a16:creationId xmlns:a16="http://schemas.microsoft.com/office/drawing/2014/main" id="{8201BF6F-4889-41AE-A4A4-DFFBCF725F12}"/>
                  </a:ext>
                </a:extLst>
              </p:cNvPr>
              <p:cNvSpPr txBox="1"/>
              <p:nvPr/>
            </p:nvSpPr>
            <p:spPr>
              <a:xfrm>
                <a:off x="5394962" y="3740796"/>
                <a:ext cx="1402078" cy="325558"/>
              </a:xfrm>
              <a:prstGeom prst="rect">
                <a:avLst/>
              </a:prstGeom>
              <a:noFill/>
            </p:spPr>
            <p:txBody>
              <a:bodyPr wrap="square" rtlCol="0">
                <a:spAutoFit/>
              </a:bodyPr>
              <a:lstStyle/>
              <a:p>
                <a:pPr algn="dist"/>
                <a:r>
                  <a:rPr lang="zh-CN" altLang="en-US" sz="4400" dirty="0">
                    <a:solidFill>
                      <a:schemeClr val="tx2"/>
                    </a:solidFill>
                    <a:latin typeface="思源黑体 CN Medium" panose="020B0600000000000000" pitchFamily="34" charset="-122"/>
                    <a:ea typeface="思源黑体 CN Medium" panose="020B0600000000000000" pitchFamily="34" charset="-122"/>
                  </a:rPr>
                  <a:t>感知层技术</a:t>
                </a:r>
              </a:p>
            </p:txBody>
          </p:sp>
        </p:grpSp>
      </p:grpSp>
      <p:sp>
        <p:nvSpPr>
          <p:cNvPr id="9" name="PA-椭圆 8">
            <a:extLst>
              <a:ext uri="{FF2B5EF4-FFF2-40B4-BE49-F238E27FC236}">
                <a16:creationId xmlns:a16="http://schemas.microsoft.com/office/drawing/2014/main" id="{881CA8BC-0FDD-4347-886F-1BDAAB87E079}"/>
              </a:ext>
            </a:extLst>
          </p:cNvPr>
          <p:cNvSpPr/>
          <p:nvPr>
            <p:custDataLst>
              <p:tags r:id="rId2"/>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10" name="PA-椭圆 9">
            <a:extLst>
              <a:ext uri="{FF2B5EF4-FFF2-40B4-BE49-F238E27FC236}">
                <a16:creationId xmlns:a16="http://schemas.microsoft.com/office/drawing/2014/main" id="{56E67013-CB01-4087-BD65-128285A9511C}"/>
              </a:ext>
            </a:extLst>
          </p:cNvPr>
          <p:cNvSpPr/>
          <p:nvPr>
            <p:custDataLst>
              <p:tags r:id="rId3"/>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11" name="PA-椭圆 10">
            <a:extLst>
              <a:ext uri="{FF2B5EF4-FFF2-40B4-BE49-F238E27FC236}">
                <a16:creationId xmlns:a16="http://schemas.microsoft.com/office/drawing/2014/main" id="{F463C885-1493-4714-B699-7E481FBDB684}"/>
              </a:ext>
            </a:extLst>
          </p:cNvPr>
          <p:cNvSpPr/>
          <p:nvPr>
            <p:custDataLst>
              <p:tags r:id="rId4"/>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
        <p:nvSpPr>
          <p:cNvPr id="12" name="PA-椭圆 11">
            <a:extLst>
              <a:ext uri="{FF2B5EF4-FFF2-40B4-BE49-F238E27FC236}">
                <a16:creationId xmlns:a16="http://schemas.microsoft.com/office/drawing/2014/main" id="{F463C885-1493-4714-B699-7E481FBDB684}"/>
              </a:ext>
            </a:extLst>
          </p:cNvPr>
          <p:cNvSpPr/>
          <p:nvPr>
            <p:custDataLst>
              <p:tags r:id="rId5"/>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679824884"/>
      </p:ext>
    </p:extLst>
  </p:cSld>
  <p:clrMapOvr>
    <a:masterClrMapping/>
  </p:clrMapOvr>
  <p:transition>
    <p:rand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50"/>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1</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3759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主要功能</a:t>
                </a:r>
              </a:p>
            </p:txBody>
          </p:sp>
        </p:grpSp>
      </p:grpSp>
      <p:grpSp>
        <p:nvGrpSpPr>
          <p:cNvPr id="30" name="组合 29"/>
          <p:cNvGrpSpPr/>
          <p:nvPr/>
        </p:nvGrpSpPr>
        <p:grpSpPr>
          <a:xfrm>
            <a:off x="1291836" y="2262391"/>
            <a:ext cx="2621626" cy="2523718"/>
            <a:chOff x="1291836" y="2262391"/>
            <a:chExt cx="2621626" cy="2523718"/>
          </a:xfrm>
        </p:grpSpPr>
        <p:sp>
          <p:nvSpPr>
            <p:cNvPr id="31" name="椭圆 30">
              <a:extLst>
                <a:ext uri="{FF2B5EF4-FFF2-40B4-BE49-F238E27FC236}">
                  <a16:creationId xmlns:a16="http://schemas.microsoft.com/office/drawing/2014/main" id="{DB91A1C6-9578-4D9A-A977-55F644C51E99}"/>
                </a:ext>
              </a:extLst>
            </p:cNvPr>
            <p:cNvSpPr/>
            <p:nvPr/>
          </p:nvSpPr>
          <p:spPr>
            <a:xfrm>
              <a:off x="1291836" y="2262391"/>
              <a:ext cx="2523718" cy="2523718"/>
            </a:xfrm>
            <a:prstGeom prst="ellipse">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212745"/>
                </a:solidFill>
                <a:effectLst/>
                <a:uLnTx/>
                <a:uFillTx/>
                <a:latin typeface="等线"/>
                <a:cs typeface="+mn-cs"/>
              </a:endParaRPr>
            </a:p>
          </p:txBody>
        </p:sp>
        <p:sp>
          <p:nvSpPr>
            <p:cNvPr id="32" name="矩形 31">
              <a:extLst>
                <a:ext uri="{FF2B5EF4-FFF2-40B4-BE49-F238E27FC236}">
                  <a16:creationId xmlns:a16="http://schemas.microsoft.com/office/drawing/2014/main" id="{E5A3161B-2A5A-4E8D-9570-34BE19EF1226}"/>
                </a:ext>
              </a:extLst>
            </p:cNvPr>
            <p:cNvSpPr/>
            <p:nvPr/>
          </p:nvSpPr>
          <p:spPr>
            <a:xfrm>
              <a:off x="1663359" y="2919752"/>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rPr>
                <a:t>非电量（如物理量、化学量和生物量）</a:t>
              </a:r>
            </a:p>
          </p:txBody>
        </p:sp>
        <p:sp>
          <p:nvSpPr>
            <p:cNvPr id="33" name="矩形 32">
              <a:extLst>
                <a:ext uri="{FF2B5EF4-FFF2-40B4-BE49-F238E27FC236}">
                  <a16:creationId xmlns:a16="http://schemas.microsoft.com/office/drawing/2014/main" id="{31C89C98-D5F7-4396-8D2B-23A95AE8EE91}"/>
                </a:ext>
              </a:extLst>
            </p:cNvPr>
            <p:cNvSpPr/>
            <p:nvPr/>
          </p:nvSpPr>
          <p:spPr>
            <a:xfrm>
              <a:off x="1663359" y="3833040"/>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sz="2000" dirty="0">
                  <a:solidFill>
                    <a:srgbClr val="212745"/>
                  </a:solidFill>
                  <a:latin typeface="思源黑体 CN Medium" panose="020B0600000000000000" pitchFamily="34" charset="-122"/>
                  <a:ea typeface="思源黑体 CN Medium" panose="020B0600000000000000" pitchFamily="34" charset="-122"/>
                </a:rPr>
                <a:t>Step 01</a:t>
              </a:r>
              <a:endParaRPr lang="zh-CN" altLang="en-US" sz="2000" dirty="0">
                <a:solidFill>
                  <a:srgbClr val="212745"/>
                </a:solidFill>
                <a:latin typeface="思源黑体 CN Medium" panose="020B0600000000000000" pitchFamily="34" charset="-122"/>
                <a:ea typeface="思源黑体 CN Medium" panose="020B0600000000000000" pitchFamily="34" charset="-122"/>
              </a:endParaRPr>
            </a:p>
          </p:txBody>
        </p:sp>
        <p:cxnSp>
          <p:nvCxnSpPr>
            <p:cNvPr id="34" name="直接连接符 33">
              <a:extLst>
                <a:ext uri="{FF2B5EF4-FFF2-40B4-BE49-F238E27FC236}">
                  <a16:creationId xmlns:a16="http://schemas.microsoft.com/office/drawing/2014/main" id="{D535F916-30D5-4239-8BA1-3E1F8A55442C}"/>
                </a:ext>
              </a:extLst>
            </p:cNvPr>
            <p:cNvCxnSpPr>
              <a:cxnSpLocks/>
            </p:cNvCxnSpPr>
            <p:nvPr/>
          </p:nvCxnSpPr>
          <p:spPr>
            <a:xfrm>
              <a:off x="2531392" y="3645918"/>
              <a:ext cx="0" cy="283606"/>
            </a:xfrm>
            <a:prstGeom prst="line">
              <a:avLst/>
            </a:prstGeom>
            <a:ln w="9525">
              <a:solidFill>
                <a:srgbClr val="212745">
                  <a:alpha val="60000"/>
                </a:srgb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35" name="椭圆 34">
              <a:extLst>
                <a:ext uri="{FF2B5EF4-FFF2-40B4-BE49-F238E27FC236}">
                  <a16:creationId xmlns:a16="http://schemas.microsoft.com/office/drawing/2014/main" id="{5C79C27D-86EF-4CA9-B753-80E54F738F54}"/>
                </a:ext>
              </a:extLst>
            </p:cNvPr>
            <p:cNvSpPr/>
            <p:nvPr/>
          </p:nvSpPr>
          <p:spPr>
            <a:xfrm>
              <a:off x="3541941" y="3478737"/>
              <a:ext cx="371521" cy="16718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212745"/>
                </a:solidFill>
                <a:effectLst/>
                <a:uLnTx/>
                <a:uFillTx/>
                <a:latin typeface="等线"/>
                <a:cs typeface="+mn-cs"/>
              </a:endParaRPr>
            </a:p>
          </p:txBody>
        </p:sp>
      </p:grpSp>
      <p:grpSp>
        <p:nvGrpSpPr>
          <p:cNvPr id="36" name="组合 35"/>
          <p:cNvGrpSpPr/>
          <p:nvPr/>
        </p:nvGrpSpPr>
        <p:grpSpPr>
          <a:xfrm>
            <a:off x="4000478" y="3528813"/>
            <a:ext cx="748065" cy="57899"/>
            <a:chOff x="4000478" y="3528813"/>
            <a:chExt cx="748065" cy="57899"/>
          </a:xfrm>
        </p:grpSpPr>
        <p:sp>
          <p:nvSpPr>
            <p:cNvPr id="37" name="椭圆 36">
              <a:extLst>
                <a:ext uri="{FF2B5EF4-FFF2-40B4-BE49-F238E27FC236}">
                  <a16:creationId xmlns:a16="http://schemas.microsoft.com/office/drawing/2014/main" id="{F76B2AE7-23BC-4716-A3B0-B58D264DC5E2}"/>
                </a:ext>
              </a:extLst>
            </p:cNvPr>
            <p:cNvSpPr/>
            <p:nvPr/>
          </p:nvSpPr>
          <p:spPr>
            <a:xfrm>
              <a:off x="4000478"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38" name="椭圆 37">
              <a:extLst>
                <a:ext uri="{FF2B5EF4-FFF2-40B4-BE49-F238E27FC236}">
                  <a16:creationId xmlns:a16="http://schemas.microsoft.com/office/drawing/2014/main" id="{098DD640-331C-42BC-AB03-FCB3DA25E82A}"/>
                </a:ext>
              </a:extLst>
            </p:cNvPr>
            <p:cNvSpPr/>
            <p:nvPr/>
          </p:nvSpPr>
          <p:spPr>
            <a:xfrm>
              <a:off x="4134473"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39" name="椭圆 38">
              <a:extLst>
                <a:ext uri="{FF2B5EF4-FFF2-40B4-BE49-F238E27FC236}">
                  <a16:creationId xmlns:a16="http://schemas.microsoft.com/office/drawing/2014/main" id="{D1B22EB6-E335-4545-A6C4-60E7ADD70088}"/>
                </a:ext>
              </a:extLst>
            </p:cNvPr>
            <p:cNvSpPr/>
            <p:nvPr/>
          </p:nvSpPr>
          <p:spPr>
            <a:xfrm>
              <a:off x="4268468"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0" name="椭圆 39">
              <a:extLst>
                <a:ext uri="{FF2B5EF4-FFF2-40B4-BE49-F238E27FC236}">
                  <a16:creationId xmlns:a16="http://schemas.microsoft.com/office/drawing/2014/main" id="{EAAEFB21-E36C-400F-BA97-63A8AC2A2DCD}"/>
                </a:ext>
              </a:extLst>
            </p:cNvPr>
            <p:cNvSpPr/>
            <p:nvPr/>
          </p:nvSpPr>
          <p:spPr>
            <a:xfrm>
              <a:off x="4402463"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1" name="椭圆 40">
              <a:extLst>
                <a:ext uri="{FF2B5EF4-FFF2-40B4-BE49-F238E27FC236}">
                  <a16:creationId xmlns:a16="http://schemas.microsoft.com/office/drawing/2014/main" id="{E9B6AC6C-2FA0-4A85-BE7E-49D561128343}"/>
                </a:ext>
              </a:extLst>
            </p:cNvPr>
            <p:cNvSpPr/>
            <p:nvPr/>
          </p:nvSpPr>
          <p:spPr>
            <a:xfrm>
              <a:off x="4536458"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2" name="椭圆 41">
              <a:extLst>
                <a:ext uri="{FF2B5EF4-FFF2-40B4-BE49-F238E27FC236}">
                  <a16:creationId xmlns:a16="http://schemas.microsoft.com/office/drawing/2014/main" id="{AA5CAFB7-B1B2-425B-B034-10A4A444B785}"/>
                </a:ext>
              </a:extLst>
            </p:cNvPr>
            <p:cNvSpPr/>
            <p:nvPr/>
          </p:nvSpPr>
          <p:spPr>
            <a:xfrm>
              <a:off x="4670452"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grpSp>
      <p:grpSp>
        <p:nvGrpSpPr>
          <p:cNvPr id="43" name="组合 42"/>
          <p:cNvGrpSpPr/>
          <p:nvPr/>
        </p:nvGrpSpPr>
        <p:grpSpPr>
          <a:xfrm>
            <a:off x="7542787" y="3528813"/>
            <a:ext cx="748065" cy="57899"/>
            <a:chOff x="7542787" y="3528813"/>
            <a:chExt cx="748065" cy="57899"/>
          </a:xfrm>
        </p:grpSpPr>
        <p:sp>
          <p:nvSpPr>
            <p:cNvPr id="44" name="椭圆 43">
              <a:extLst>
                <a:ext uri="{FF2B5EF4-FFF2-40B4-BE49-F238E27FC236}">
                  <a16:creationId xmlns:a16="http://schemas.microsoft.com/office/drawing/2014/main" id="{7605541A-A10B-4C63-870B-AFE883BE6955}"/>
                </a:ext>
              </a:extLst>
            </p:cNvPr>
            <p:cNvSpPr/>
            <p:nvPr/>
          </p:nvSpPr>
          <p:spPr>
            <a:xfrm>
              <a:off x="7542787"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5" name="椭圆 44">
              <a:extLst>
                <a:ext uri="{FF2B5EF4-FFF2-40B4-BE49-F238E27FC236}">
                  <a16:creationId xmlns:a16="http://schemas.microsoft.com/office/drawing/2014/main" id="{CBC39B26-8370-4ADD-8A4A-095C224D042C}"/>
                </a:ext>
              </a:extLst>
            </p:cNvPr>
            <p:cNvSpPr/>
            <p:nvPr/>
          </p:nvSpPr>
          <p:spPr>
            <a:xfrm>
              <a:off x="7676782"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6" name="椭圆 45">
              <a:extLst>
                <a:ext uri="{FF2B5EF4-FFF2-40B4-BE49-F238E27FC236}">
                  <a16:creationId xmlns:a16="http://schemas.microsoft.com/office/drawing/2014/main" id="{BD116F02-2D4F-4712-B549-B56FFE4F40C4}"/>
                </a:ext>
              </a:extLst>
            </p:cNvPr>
            <p:cNvSpPr/>
            <p:nvPr/>
          </p:nvSpPr>
          <p:spPr>
            <a:xfrm>
              <a:off x="7810777"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7" name="椭圆 46">
              <a:extLst>
                <a:ext uri="{FF2B5EF4-FFF2-40B4-BE49-F238E27FC236}">
                  <a16:creationId xmlns:a16="http://schemas.microsoft.com/office/drawing/2014/main" id="{62BB5374-7F9C-42CD-92BE-ABF013E7E853}"/>
                </a:ext>
              </a:extLst>
            </p:cNvPr>
            <p:cNvSpPr/>
            <p:nvPr/>
          </p:nvSpPr>
          <p:spPr>
            <a:xfrm>
              <a:off x="7944772"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8" name="椭圆 47">
              <a:extLst>
                <a:ext uri="{FF2B5EF4-FFF2-40B4-BE49-F238E27FC236}">
                  <a16:creationId xmlns:a16="http://schemas.microsoft.com/office/drawing/2014/main" id="{10F6B7B8-17C0-4798-B5E8-13911E56AE19}"/>
                </a:ext>
              </a:extLst>
            </p:cNvPr>
            <p:cNvSpPr/>
            <p:nvPr/>
          </p:nvSpPr>
          <p:spPr>
            <a:xfrm>
              <a:off x="8078767"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sp>
          <p:nvSpPr>
            <p:cNvPr id="49" name="椭圆 48">
              <a:extLst>
                <a:ext uri="{FF2B5EF4-FFF2-40B4-BE49-F238E27FC236}">
                  <a16:creationId xmlns:a16="http://schemas.microsoft.com/office/drawing/2014/main" id="{28F5F923-D859-4CA7-9788-33DC90402BFA}"/>
                </a:ext>
              </a:extLst>
            </p:cNvPr>
            <p:cNvSpPr/>
            <p:nvPr/>
          </p:nvSpPr>
          <p:spPr>
            <a:xfrm>
              <a:off x="8212761" y="3528813"/>
              <a:ext cx="78091" cy="5789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E6E6">
                    <a:lumMod val="25000"/>
                  </a:srgbClr>
                </a:solidFill>
                <a:effectLst/>
                <a:uLnTx/>
                <a:uFillTx/>
                <a:latin typeface="等线"/>
                <a:cs typeface="+mn-cs"/>
              </a:endParaRPr>
            </a:p>
          </p:txBody>
        </p:sp>
      </p:grpSp>
      <p:grpSp>
        <p:nvGrpSpPr>
          <p:cNvPr id="50" name="组合 49"/>
          <p:cNvGrpSpPr/>
          <p:nvPr/>
        </p:nvGrpSpPr>
        <p:grpSpPr>
          <a:xfrm>
            <a:off x="4835559" y="2262391"/>
            <a:ext cx="2620212" cy="2523718"/>
            <a:chOff x="4835559" y="2262391"/>
            <a:chExt cx="2620212" cy="2523718"/>
          </a:xfrm>
        </p:grpSpPr>
        <p:sp>
          <p:nvSpPr>
            <p:cNvPr id="51" name="任意多边形: 形状 67">
              <a:extLst>
                <a:ext uri="{FF2B5EF4-FFF2-40B4-BE49-F238E27FC236}">
                  <a16:creationId xmlns:a16="http://schemas.microsoft.com/office/drawing/2014/main" id="{91394D93-C73F-471D-8944-BBC8B45C7D8C}"/>
                </a:ext>
              </a:extLst>
            </p:cNvPr>
            <p:cNvSpPr/>
            <p:nvPr/>
          </p:nvSpPr>
          <p:spPr>
            <a:xfrm>
              <a:off x="4835559" y="2262391"/>
              <a:ext cx="2522297" cy="2523718"/>
            </a:xfrm>
            <a:custGeom>
              <a:avLst/>
              <a:gdLst>
                <a:gd name="connsiteX0" fmla="*/ 1260438 w 2522297"/>
                <a:gd name="connsiteY0" fmla="*/ 0 h 2523718"/>
                <a:gd name="connsiteX1" fmla="*/ 2522297 w 2522297"/>
                <a:gd name="connsiteY1" fmla="*/ 1261859 h 2523718"/>
                <a:gd name="connsiteX2" fmla="*/ 1260438 w 2522297"/>
                <a:gd name="connsiteY2" fmla="*/ 2523718 h 2523718"/>
                <a:gd name="connsiteX3" fmla="*/ 5094 w 2522297"/>
                <a:gd name="connsiteY3" fmla="*/ 1390877 h 2523718"/>
                <a:gd name="connsiteX4" fmla="*/ 3524 w 2522297"/>
                <a:gd name="connsiteY4" fmla="*/ 1359784 h 2523718"/>
                <a:gd name="connsiteX5" fmla="*/ 14696 w 2522297"/>
                <a:gd name="connsiteY5" fmla="*/ 1356394 h 2523718"/>
                <a:gd name="connsiteX6" fmla="*/ 69104 w 2522297"/>
                <a:gd name="connsiteY6" fmla="*/ 1297286 h 2523718"/>
                <a:gd name="connsiteX7" fmla="*/ 14696 w 2522297"/>
                <a:gd name="connsiteY7" fmla="*/ 1238178 h 2523718"/>
                <a:gd name="connsiteX8" fmla="*/ 0 w 2522297"/>
                <a:gd name="connsiteY8" fmla="*/ 1233719 h 2523718"/>
                <a:gd name="connsiteX9" fmla="*/ 5094 w 2522297"/>
                <a:gd name="connsiteY9" fmla="*/ 1132841 h 2523718"/>
                <a:gd name="connsiteX10" fmla="*/ 1260438 w 2522297"/>
                <a:gd name="connsiteY10" fmla="*/ 0 h 2523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2297" h="2523718">
                  <a:moveTo>
                    <a:pt x="1260438" y="0"/>
                  </a:moveTo>
                  <a:cubicBezTo>
                    <a:pt x="1957343" y="0"/>
                    <a:pt x="2522297" y="564954"/>
                    <a:pt x="2522297" y="1261859"/>
                  </a:cubicBezTo>
                  <a:cubicBezTo>
                    <a:pt x="2522297" y="1958764"/>
                    <a:pt x="1957343" y="2523718"/>
                    <a:pt x="1260438" y="2523718"/>
                  </a:cubicBezTo>
                  <a:cubicBezTo>
                    <a:pt x="607090" y="2523718"/>
                    <a:pt x="69714" y="2027177"/>
                    <a:pt x="5094" y="1390877"/>
                  </a:cubicBezTo>
                  <a:lnTo>
                    <a:pt x="3524" y="1359784"/>
                  </a:lnTo>
                  <a:lnTo>
                    <a:pt x="14696" y="1356394"/>
                  </a:lnTo>
                  <a:cubicBezTo>
                    <a:pt x="48312" y="1341267"/>
                    <a:pt x="69104" y="1320369"/>
                    <a:pt x="69104" y="1297286"/>
                  </a:cubicBezTo>
                  <a:cubicBezTo>
                    <a:pt x="69104" y="1274203"/>
                    <a:pt x="48312" y="1253305"/>
                    <a:pt x="14696" y="1238178"/>
                  </a:cubicBezTo>
                  <a:lnTo>
                    <a:pt x="0" y="1233719"/>
                  </a:lnTo>
                  <a:lnTo>
                    <a:pt x="5094" y="1132841"/>
                  </a:lnTo>
                  <a:cubicBezTo>
                    <a:pt x="69714" y="496542"/>
                    <a:pt x="607090" y="0"/>
                    <a:pt x="1260438" y="0"/>
                  </a:cubicBezTo>
                  <a:close/>
                </a:path>
              </a:pathLst>
            </a:cu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212745"/>
                </a:solidFill>
                <a:effectLst/>
                <a:uLnTx/>
                <a:uFillTx/>
                <a:latin typeface="等线"/>
                <a:cs typeface="+mn-cs"/>
              </a:endParaRPr>
            </a:p>
          </p:txBody>
        </p:sp>
        <p:sp>
          <p:nvSpPr>
            <p:cNvPr id="52" name="矩形 51">
              <a:extLst>
                <a:ext uri="{FF2B5EF4-FFF2-40B4-BE49-F238E27FC236}">
                  <a16:creationId xmlns:a16="http://schemas.microsoft.com/office/drawing/2014/main" id="{89FE6A47-7FCF-4B3C-822E-ACF2E0339EA0}"/>
                </a:ext>
              </a:extLst>
            </p:cNvPr>
            <p:cNvSpPr/>
            <p:nvPr/>
          </p:nvSpPr>
          <p:spPr>
            <a:xfrm>
              <a:off x="5205660" y="2997389"/>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2000" dirty="0">
                  <a:solidFill>
                    <a:srgbClr val="212745"/>
                  </a:solidFill>
                  <a:latin typeface="思源黑体 CN Medium" panose="020B0600000000000000" pitchFamily="34" charset="-122"/>
                  <a:ea typeface="思源黑体 CN Medium" panose="020B0600000000000000" pitchFamily="34" charset="-122"/>
                </a:rPr>
                <a:t>电信号</a:t>
              </a:r>
            </a:p>
          </p:txBody>
        </p:sp>
        <p:sp>
          <p:nvSpPr>
            <p:cNvPr id="53" name="矩形 52">
              <a:extLst>
                <a:ext uri="{FF2B5EF4-FFF2-40B4-BE49-F238E27FC236}">
                  <a16:creationId xmlns:a16="http://schemas.microsoft.com/office/drawing/2014/main" id="{9D5D7E9A-E5A3-4029-AA79-FE7157295718}"/>
                </a:ext>
              </a:extLst>
            </p:cNvPr>
            <p:cNvSpPr/>
            <p:nvPr/>
          </p:nvSpPr>
          <p:spPr>
            <a:xfrm>
              <a:off x="5205660" y="3833040"/>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sz="2000" dirty="0">
                  <a:solidFill>
                    <a:srgbClr val="212745"/>
                  </a:solidFill>
                  <a:latin typeface="思源黑体 CN Medium" panose="020B0600000000000000" pitchFamily="34" charset="-122"/>
                  <a:ea typeface="思源黑体 CN Medium" panose="020B0600000000000000" pitchFamily="34" charset="-122"/>
                </a:rPr>
                <a:t>Step 02</a:t>
              </a:r>
              <a:endParaRPr lang="zh-CN" altLang="en-US" sz="2000" dirty="0">
                <a:solidFill>
                  <a:srgbClr val="212745"/>
                </a:solidFill>
                <a:latin typeface="思源黑体 CN Medium" panose="020B0600000000000000" pitchFamily="34" charset="-122"/>
                <a:ea typeface="思源黑体 CN Medium" panose="020B0600000000000000" pitchFamily="34" charset="-122"/>
              </a:endParaRPr>
            </a:p>
          </p:txBody>
        </p:sp>
        <p:cxnSp>
          <p:nvCxnSpPr>
            <p:cNvPr id="54" name="直接连接符 53">
              <a:extLst>
                <a:ext uri="{FF2B5EF4-FFF2-40B4-BE49-F238E27FC236}">
                  <a16:creationId xmlns:a16="http://schemas.microsoft.com/office/drawing/2014/main" id="{71BCE7C3-22CA-4BA6-BC54-F7BE2D0D0A9F}"/>
                </a:ext>
              </a:extLst>
            </p:cNvPr>
            <p:cNvCxnSpPr>
              <a:cxnSpLocks/>
            </p:cNvCxnSpPr>
            <p:nvPr/>
          </p:nvCxnSpPr>
          <p:spPr>
            <a:xfrm>
              <a:off x="6103430" y="3607840"/>
              <a:ext cx="0" cy="283606"/>
            </a:xfrm>
            <a:prstGeom prst="line">
              <a:avLst/>
            </a:prstGeom>
            <a:ln w="9525">
              <a:solidFill>
                <a:srgbClr val="212745">
                  <a:alpha val="60000"/>
                </a:srgb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55" name="椭圆 54">
              <a:extLst>
                <a:ext uri="{FF2B5EF4-FFF2-40B4-BE49-F238E27FC236}">
                  <a16:creationId xmlns:a16="http://schemas.microsoft.com/office/drawing/2014/main" id="{FD521F69-3DF5-4FDD-A4E3-9A264EF3065D}"/>
                </a:ext>
              </a:extLst>
            </p:cNvPr>
            <p:cNvSpPr/>
            <p:nvPr/>
          </p:nvSpPr>
          <p:spPr>
            <a:xfrm>
              <a:off x="7084250" y="3440659"/>
              <a:ext cx="371521" cy="16718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212745"/>
                </a:solidFill>
                <a:effectLst/>
                <a:uLnTx/>
                <a:uFillTx/>
                <a:latin typeface="等线"/>
                <a:cs typeface="+mn-cs"/>
              </a:endParaRPr>
            </a:p>
          </p:txBody>
        </p:sp>
      </p:grpSp>
      <p:grpSp>
        <p:nvGrpSpPr>
          <p:cNvPr id="56" name="组合 55"/>
          <p:cNvGrpSpPr/>
          <p:nvPr/>
        </p:nvGrpSpPr>
        <p:grpSpPr>
          <a:xfrm>
            <a:off x="8377867" y="2262391"/>
            <a:ext cx="2522297" cy="2523718"/>
            <a:chOff x="8377867" y="2262391"/>
            <a:chExt cx="2522297" cy="2523718"/>
          </a:xfrm>
        </p:grpSpPr>
        <p:sp>
          <p:nvSpPr>
            <p:cNvPr id="57" name="任意多边形: 形状 88">
              <a:extLst>
                <a:ext uri="{FF2B5EF4-FFF2-40B4-BE49-F238E27FC236}">
                  <a16:creationId xmlns:a16="http://schemas.microsoft.com/office/drawing/2014/main" id="{BA92CECE-FA3B-41B6-87CB-2BBEE967373E}"/>
                </a:ext>
              </a:extLst>
            </p:cNvPr>
            <p:cNvSpPr/>
            <p:nvPr/>
          </p:nvSpPr>
          <p:spPr>
            <a:xfrm>
              <a:off x="8377867" y="2262391"/>
              <a:ext cx="2522297" cy="2523718"/>
            </a:xfrm>
            <a:custGeom>
              <a:avLst/>
              <a:gdLst>
                <a:gd name="connsiteX0" fmla="*/ 1260438 w 2522297"/>
                <a:gd name="connsiteY0" fmla="*/ 0 h 2523718"/>
                <a:gd name="connsiteX1" fmla="*/ 2522297 w 2522297"/>
                <a:gd name="connsiteY1" fmla="*/ 1261859 h 2523718"/>
                <a:gd name="connsiteX2" fmla="*/ 1260438 w 2522297"/>
                <a:gd name="connsiteY2" fmla="*/ 2523718 h 2523718"/>
                <a:gd name="connsiteX3" fmla="*/ 5094 w 2522297"/>
                <a:gd name="connsiteY3" fmla="*/ 1390877 h 2523718"/>
                <a:gd name="connsiteX4" fmla="*/ 3524 w 2522297"/>
                <a:gd name="connsiteY4" fmla="*/ 1359784 h 2523718"/>
                <a:gd name="connsiteX5" fmla="*/ 14696 w 2522297"/>
                <a:gd name="connsiteY5" fmla="*/ 1356394 h 2523718"/>
                <a:gd name="connsiteX6" fmla="*/ 69104 w 2522297"/>
                <a:gd name="connsiteY6" fmla="*/ 1297286 h 2523718"/>
                <a:gd name="connsiteX7" fmla="*/ 14696 w 2522297"/>
                <a:gd name="connsiteY7" fmla="*/ 1238178 h 2523718"/>
                <a:gd name="connsiteX8" fmla="*/ 0 w 2522297"/>
                <a:gd name="connsiteY8" fmla="*/ 1233719 h 2523718"/>
                <a:gd name="connsiteX9" fmla="*/ 5094 w 2522297"/>
                <a:gd name="connsiteY9" fmla="*/ 1132841 h 2523718"/>
                <a:gd name="connsiteX10" fmla="*/ 1260438 w 2522297"/>
                <a:gd name="connsiteY10" fmla="*/ 0 h 2523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2297" h="2523718">
                  <a:moveTo>
                    <a:pt x="1260438" y="0"/>
                  </a:moveTo>
                  <a:cubicBezTo>
                    <a:pt x="1957343" y="0"/>
                    <a:pt x="2522297" y="564954"/>
                    <a:pt x="2522297" y="1261859"/>
                  </a:cubicBezTo>
                  <a:cubicBezTo>
                    <a:pt x="2522297" y="1958764"/>
                    <a:pt x="1957343" y="2523718"/>
                    <a:pt x="1260438" y="2523718"/>
                  </a:cubicBezTo>
                  <a:cubicBezTo>
                    <a:pt x="607090" y="2523718"/>
                    <a:pt x="69714" y="2027177"/>
                    <a:pt x="5094" y="1390877"/>
                  </a:cubicBezTo>
                  <a:lnTo>
                    <a:pt x="3524" y="1359784"/>
                  </a:lnTo>
                  <a:lnTo>
                    <a:pt x="14696" y="1356394"/>
                  </a:lnTo>
                  <a:cubicBezTo>
                    <a:pt x="48312" y="1341267"/>
                    <a:pt x="69104" y="1320369"/>
                    <a:pt x="69104" y="1297286"/>
                  </a:cubicBezTo>
                  <a:cubicBezTo>
                    <a:pt x="69104" y="1274203"/>
                    <a:pt x="48312" y="1253305"/>
                    <a:pt x="14696" y="1238178"/>
                  </a:cubicBezTo>
                  <a:lnTo>
                    <a:pt x="0" y="1233719"/>
                  </a:lnTo>
                  <a:lnTo>
                    <a:pt x="5094" y="1132841"/>
                  </a:lnTo>
                  <a:cubicBezTo>
                    <a:pt x="69714" y="496542"/>
                    <a:pt x="607090" y="0"/>
                    <a:pt x="1260438" y="0"/>
                  </a:cubicBezTo>
                  <a:close/>
                </a:path>
              </a:pathLst>
            </a:cu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212745"/>
                </a:solidFill>
                <a:effectLst/>
                <a:uLnTx/>
                <a:uFillTx/>
                <a:latin typeface="等线"/>
                <a:cs typeface="+mn-cs"/>
              </a:endParaRPr>
            </a:p>
          </p:txBody>
        </p:sp>
        <p:sp>
          <p:nvSpPr>
            <p:cNvPr id="58" name="矩形 57">
              <a:extLst>
                <a:ext uri="{FF2B5EF4-FFF2-40B4-BE49-F238E27FC236}">
                  <a16:creationId xmlns:a16="http://schemas.microsoft.com/office/drawing/2014/main" id="{C7C6F7FB-FEC1-4214-BFE0-49FAA28DB0CF}"/>
                </a:ext>
              </a:extLst>
            </p:cNvPr>
            <p:cNvSpPr/>
            <p:nvPr/>
          </p:nvSpPr>
          <p:spPr>
            <a:xfrm>
              <a:off x="8748679" y="2919752"/>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2000" dirty="0">
                  <a:solidFill>
                    <a:srgbClr val="212745"/>
                  </a:solidFill>
                  <a:latin typeface="思源黑体 CN Medium" panose="020B0600000000000000" pitchFamily="34" charset="-122"/>
                  <a:ea typeface="思源黑体 CN Medium" panose="020B0600000000000000" pitchFamily="34" charset="-122"/>
                </a:rPr>
                <a:t>通过网络进行传输和对控制命令进行响应</a:t>
              </a:r>
            </a:p>
          </p:txBody>
        </p:sp>
        <p:sp>
          <p:nvSpPr>
            <p:cNvPr id="59" name="矩形 58">
              <a:extLst>
                <a:ext uri="{FF2B5EF4-FFF2-40B4-BE49-F238E27FC236}">
                  <a16:creationId xmlns:a16="http://schemas.microsoft.com/office/drawing/2014/main" id="{2075CD36-50F1-4F96-A636-D6F8CEA00215}"/>
                </a:ext>
              </a:extLst>
            </p:cNvPr>
            <p:cNvSpPr/>
            <p:nvPr/>
          </p:nvSpPr>
          <p:spPr>
            <a:xfrm>
              <a:off x="8748679" y="3833040"/>
              <a:ext cx="1780673" cy="406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sz="2000" dirty="0">
                  <a:solidFill>
                    <a:srgbClr val="212745"/>
                  </a:solidFill>
                  <a:latin typeface="思源黑体 CN Medium" panose="020B0600000000000000" pitchFamily="34" charset="-122"/>
                  <a:ea typeface="思源黑体 CN Medium" panose="020B0600000000000000" pitchFamily="34" charset="-122"/>
                </a:rPr>
                <a:t>Step 03</a:t>
              </a:r>
              <a:endParaRPr lang="zh-CN" altLang="en-US" sz="2000" dirty="0">
                <a:solidFill>
                  <a:srgbClr val="212745"/>
                </a:solidFill>
                <a:latin typeface="思源黑体 CN Medium" panose="020B0600000000000000" pitchFamily="34" charset="-122"/>
                <a:ea typeface="思源黑体 CN Medium" panose="020B0600000000000000" pitchFamily="34" charset="-122"/>
              </a:endParaRPr>
            </a:p>
          </p:txBody>
        </p:sp>
        <p:cxnSp>
          <p:nvCxnSpPr>
            <p:cNvPr id="60" name="直接连接符 59">
              <a:extLst>
                <a:ext uri="{FF2B5EF4-FFF2-40B4-BE49-F238E27FC236}">
                  <a16:creationId xmlns:a16="http://schemas.microsoft.com/office/drawing/2014/main" id="{156AA850-4671-4913-A5E9-C037DBB9E1AD}"/>
                </a:ext>
              </a:extLst>
            </p:cNvPr>
            <p:cNvCxnSpPr>
              <a:cxnSpLocks/>
            </p:cNvCxnSpPr>
            <p:nvPr/>
          </p:nvCxnSpPr>
          <p:spPr>
            <a:xfrm>
              <a:off x="9639015" y="3607840"/>
              <a:ext cx="0" cy="283606"/>
            </a:xfrm>
            <a:prstGeom prst="line">
              <a:avLst/>
            </a:prstGeom>
            <a:ln w="9525">
              <a:solidFill>
                <a:srgbClr val="212745">
                  <a:alpha val="60000"/>
                </a:srgbClr>
              </a:solidFill>
              <a:headEnd type="oval" w="sm" len="sm"/>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84925403"/>
      </p:ext>
    </p:extLst>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B885EBF9-F863-4710-8609-3463B3048D4C}"/>
              </a:ext>
            </a:extLst>
          </p:cNvPr>
          <p:cNvGrpSpPr/>
          <p:nvPr/>
        </p:nvGrpSpPr>
        <p:grpSpPr>
          <a:xfrm>
            <a:off x="3998529" y="2757594"/>
            <a:ext cx="4001498" cy="4001500"/>
            <a:chOff x="-1150298" y="1833363"/>
            <a:chExt cx="4001498" cy="4001500"/>
          </a:xfrm>
          <a:solidFill>
            <a:srgbClr val="6A839F"/>
          </a:solidFill>
          <a:scene3d>
            <a:camera prst="orthographicFront">
              <a:rot lat="17099982" lon="0" rev="0"/>
            </a:camera>
            <a:lightRig rig="threePt" dir="t"/>
          </a:scene3d>
        </p:grpSpPr>
        <p:sp>
          <p:nvSpPr>
            <p:cNvPr id="28" name="任意多边形: 形状 65">
              <a:extLst>
                <a:ext uri="{FF2B5EF4-FFF2-40B4-BE49-F238E27FC236}">
                  <a16:creationId xmlns:a16="http://schemas.microsoft.com/office/drawing/2014/main" id="{49C18251-4415-409D-8C7D-9904D8F002E0}"/>
                </a:ext>
              </a:extLst>
            </p:cNvPr>
            <p:cNvSpPr>
              <a:spLocks noChangeAspect="1"/>
            </p:cNvSpPr>
            <p:nvPr/>
          </p:nvSpPr>
          <p:spPr>
            <a:xfrm>
              <a:off x="-1150298" y="1833363"/>
              <a:ext cx="4001498" cy="4001500"/>
            </a:xfrm>
            <a:custGeom>
              <a:avLst/>
              <a:gdLst>
                <a:gd name="connsiteX0" fmla="*/ 2000750 w 4001498"/>
                <a:gd name="connsiteY0" fmla="*/ 190549 h 4001500"/>
                <a:gd name="connsiteX1" fmla="*/ 190549 w 4001498"/>
                <a:gd name="connsiteY1" fmla="*/ 2000751 h 4001500"/>
                <a:gd name="connsiteX2" fmla="*/ 2000750 w 4001498"/>
                <a:gd name="connsiteY2" fmla="*/ 3810953 h 4001500"/>
                <a:gd name="connsiteX3" fmla="*/ 3810951 w 4001498"/>
                <a:gd name="connsiteY3" fmla="*/ 2000751 h 4001500"/>
                <a:gd name="connsiteX4" fmla="*/ 2000750 w 4001498"/>
                <a:gd name="connsiteY4" fmla="*/ 190549 h 4001500"/>
                <a:gd name="connsiteX5" fmla="*/ 2000749 w 4001498"/>
                <a:gd name="connsiteY5" fmla="*/ 0 h 4001500"/>
                <a:gd name="connsiteX6" fmla="*/ 4001498 w 4001498"/>
                <a:gd name="connsiteY6" fmla="*/ 2000750 h 4001500"/>
                <a:gd name="connsiteX7" fmla="*/ 2000749 w 4001498"/>
                <a:gd name="connsiteY7" fmla="*/ 4001500 h 4001500"/>
                <a:gd name="connsiteX8" fmla="*/ 0 w 4001498"/>
                <a:gd name="connsiteY8" fmla="*/ 2000750 h 4001500"/>
                <a:gd name="connsiteX9" fmla="*/ 2000749 w 4001498"/>
                <a:gd name="connsiteY9" fmla="*/ 0 h 400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1498" h="4001500">
                  <a:moveTo>
                    <a:pt x="2000750" y="190549"/>
                  </a:moveTo>
                  <a:cubicBezTo>
                    <a:pt x="1001004" y="190549"/>
                    <a:pt x="190549" y="1001004"/>
                    <a:pt x="190549" y="2000751"/>
                  </a:cubicBezTo>
                  <a:cubicBezTo>
                    <a:pt x="190549" y="3000498"/>
                    <a:pt x="1001004" y="3810953"/>
                    <a:pt x="2000750" y="3810953"/>
                  </a:cubicBezTo>
                  <a:cubicBezTo>
                    <a:pt x="3000496" y="3810953"/>
                    <a:pt x="3810951" y="3000498"/>
                    <a:pt x="3810951" y="2000751"/>
                  </a:cubicBezTo>
                  <a:cubicBezTo>
                    <a:pt x="3810951" y="1001004"/>
                    <a:pt x="3000496" y="190549"/>
                    <a:pt x="2000750" y="190549"/>
                  </a:cubicBezTo>
                  <a:close/>
                  <a:moveTo>
                    <a:pt x="2000749" y="0"/>
                  </a:moveTo>
                  <a:cubicBezTo>
                    <a:pt x="3105732" y="0"/>
                    <a:pt x="4001498" y="895766"/>
                    <a:pt x="4001498" y="2000750"/>
                  </a:cubicBezTo>
                  <a:cubicBezTo>
                    <a:pt x="4001498" y="3105734"/>
                    <a:pt x="3105732" y="4001500"/>
                    <a:pt x="2000749" y="4001500"/>
                  </a:cubicBezTo>
                  <a:cubicBezTo>
                    <a:pt x="895766" y="4001500"/>
                    <a:pt x="0" y="3105734"/>
                    <a:pt x="0" y="2000750"/>
                  </a:cubicBezTo>
                  <a:cubicBezTo>
                    <a:pt x="0" y="895766"/>
                    <a:pt x="895766" y="0"/>
                    <a:pt x="2000749" y="0"/>
                  </a:cubicBezTo>
                  <a:close/>
                </a:path>
              </a:pathLst>
            </a:custGeom>
            <a:gradFill>
              <a:gsLst>
                <a:gs pos="0">
                  <a:schemeClr val="accent2">
                    <a:alpha val="30000"/>
                  </a:schemeClr>
                </a:gs>
                <a:gs pos="100000">
                  <a:schemeClr val="accent1">
                    <a:alpha val="30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Yu Gothic UI Light"/>
                <a:ea typeface="微软雅黑 Light"/>
                <a:cs typeface="+mn-cs"/>
              </a:endParaRPr>
            </a:p>
          </p:txBody>
        </p:sp>
        <p:sp>
          <p:nvSpPr>
            <p:cNvPr id="29" name="任意多边形: 形状 63">
              <a:extLst>
                <a:ext uri="{FF2B5EF4-FFF2-40B4-BE49-F238E27FC236}">
                  <a16:creationId xmlns:a16="http://schemas.microsoft.com/office/drawing/2014/main" id="{7E4D6A3F-97C9-42CA-8949-A5F581A2E600}"/>
                </a:ext>
              </a:extLst>
            </p:cNvPr>
            <p:cNvSpPr>
              <a:spLocks noChangeAspect="1"/>
            </p:cNvSpPr>
            <p:nvPr/>
          </p:nvSpPr>
          <p:spPr>
            <a:xfrm>
              <a:off x="-769203" y="2214458"/>
              <a:ext cx="3239308" cy="3239310"/>
            </a:xfrm>
            <a:custGeom>
              <a:avLst/>
              <a:gdLst>
                <a:gd name="connsiteX0" fmla="*/ 1619655 w 3239308"/>
                <a:gd name="connsiteY0" fmla="*/ 190548 h 3239310"/>
                <a:gd name="connsiteX1" fmla="*/ 190548 w 3239308"/>
                <a:gd name="connsiteY1" fmla="*/ 1619655 h 3239310"/>
                <a:gd name="connsiteX2" fmla="*/ 1619655 w 3239308"/>
                <a:gd name="connsiteY2" fmla="*/ 3048762 h 3239310"/>
                <a:gd name="connsiteX3" fmla="*/ 3048762 w 3239308"/>
                <a:gd name="connsiteY3" fmla="*/ 1619655 h 3239310"/>
                <a:gd name="connsiteX4" fmla="*/ 1619655 w 3239308"/>
                <a:gd name="connsiteY4" fmla="*/ 190548 h 3239310"/>
                <a:gd name="connsiteX5" fmla="*/ 1619654 w 3239308"/>
                <a:gd name="connsiteY5" fmla="*/ 0 h 3239310"/>
                <a:gd name="connsiteX6" fmla="*/ 3239308 w 3239308"/>
                <a:gd name="connsiteY6" fmla="*/ 1619655 h 3239310"/>
                <a:gd name="connsiteX7" fmla="*/ 1619654 w 3239308"/>
                <a:gd name="connsiteY7" fmla="*/ 3239310 h 3239310"/>
                <a:gd name="connsiteX8" fmla="*/ 0 w 3239308"/>
                <a:gd name="connsiteY8" fmla="*/ 1619655 h 3239310"/>
                <a:gd name="connsiteX9" fmla="*/ 1619654 w 3239308"/>
                <a:gd name="connsiteY9" fmla="*/ 0 h 3239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08" h="3239310">
                  <a:moveTo>
                    <a:pt x="1619655" y="190548"/>
                  </a:moveTo>
                  <a:cubicBezTo>
                    <a:pt x="830381" y="190548"/>
                    <a:pt x="190548" y="830381"/>
                    <a:pt x="190548" y="1619655"/>
                  </a:cubicBezTo>
                  <a:cubicBezTo>
                    <a:pt x="190548" y="2408929"/>
                    <a:pt x="830381" y="3048762"/>
                    <a:pt x="1619655" y="3048762"/>
                  </a:cubicBezTo>
                  <a:cubicBezTo>
                    <a:pt x="2408929" y="3048762"/>
                    <a:pt x="3048762" y="2408929"/>
                    <a:pt x="3048762" y="1619655"/>
                  </a:cubicBezTo>
                  <a:cubicBezTo>
                    <a:pt x="3048762" y="830381"/>
                    <a:pt x="2408929" y="190548"/>
                    <a:pt x="1619655" y="190548"/>
                  </a:cubicBezTo>
                  <a:close/>
                  <a:moveTo>
                    <a:pt x="1619654" y="0"/>
                  </a:moveTo>
                  <a:cubicBezTo>
                    <a:pt x="2514164" y="0"/>
                    <a:pt x="3239308" y="725144"/>
                    <a:pt x="3239308" y="1619655"/>
                  </a:cubicBezTo>
                  <a:cubicBezTo>
                    <a:pt x="3239308" y="2514166"/>
                    <a:pt x="2514164" y="3239310"/>
                    <a:pt x="1619654" y="3239310"/>
                  </a:cubicBezTo>
                  <a:cubicBezTo>
                    <a:pt x="725144" y="3239310"/>
                    <a:pt x="0" y="2514166"/>
                    <a:pt x="0" y="1619655"/>
                  </a:cubicBezTo>
                  <a:cubicBezTo>
                    <a:pt x="0" y="725144"/>
                    <a:pt x="725144" y="0"/>
                    <a:pt x="1619654" y="0"/>
                  </a:cubicBezTo>
                  <a:close/>
                </a:path>
              </a:pathLst>
            </a:custGeom>
            <a:gradFill>
              <a:gsLst>
                <a:gs pos="0">
                  <a:schemeClr val="accent2">
                    <a:alpha val="50000"/>
                  </a:schemeClr>
                </a:gs>
                <a:gs pos="100000">
                  <a:schemeClr val="accent1">
                    <a:alpha val="50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Yu Gothic UI Light"/>
                <a:ea typeface="微软雅黑 Light"/>
                <a:cs typeface="+mn-cs"/>
              </a:endParaRPr>
            </a:p>
          </p:txBody>
        </p:sp>
        <p:sp>
          <p:nvSpPr>
            <p:cNvPr id="30" name="任意多边形: 形状 64">
              <a:extLst>
                <a:ext uri="{FF2B5EF4-FFF2-40B4-BE49-F238E27FC236}">
                  <a16:creationId xmlns:a16="http://schemas.microsoft.com/office/drawing/2014/main" id="{4D3115BB-8872-4D75-A27D-DC2A0AC4827F}"/>
                </a:ext>
              </a:extLst>
            </p:cNvPr>
            <p:cNvSpPr>
              <a:spLocks noChangeAspect="1"/>
            </p:cNvSpPr>
            <p:nvPr/>
          </p:nvSpPr>
          <p:spPr>
            <a:xfrm>
              <a:off x="-388108" y="2595554"/>
              <a:ext cx="2477118" cy="2477118"/>
            </a:xfrm>
            <a:custGeom>
              <a:avLst/>
              <a:gdLst>
                <a:gd name="connsiteX0" fmla="*/ 1238560 w 2477118"/>
                <a:gd name="connsiteY0" fmla="*/ 190548 h 2477118"/>
                <a:gd name="connsiteX1" fmla="*/ 190548 w 2477118"/>
                <a:gd name="connsiteY1" fmla="*/ 1238560 h 2477118"/>
                <a:gd name="connsiteX2" fmla="*/ 1238560 w 2477118"/>
                <a:gd name="connsiteY2" fmla="*/ 2286572 h 2477118"/>
                <a:gd name="connsiteX3" fmla="*/ 2286572 w 2477118"/>
                <a:gd name="connsiteY3" fmla="*/ 1238560 h 2477118"/>
                <a:gd name="connsiteX4" fmla="*/ 1238560 w 2477118"/>
                <a:gd name="connsiteY4" fmla="*/ 190548 h 2477118"/>
                <a:gd name="connsiteX5" fmla="*/ 1238559 w 2477118"/>
                <a:gd name="connsiteY5" fmla="*/ 0 h 2477118"/>
                <a:gd name="connsiteX6" fmla="*/ 2477118 w 2477118"/>
                <a:gd name="connsiteY6" fmla="*/ 1238559 h 2477118"/>
                <a:gd name="connsiteX7" fmla="*/ 1238559 w 2477118"/>
                <a:gd name="connsiteY7" fmla="*/ 2477118 h 2477118"/>
                <a:gd name="connsiteX8" fmla="*/ 0 w 2477118"/>
                <a:gd name="connsiteY8" fmla="*/ 1238559 h 2477118"/>
                <a:gd name="connsiteX9" fmla="*/ 1238559 w 2477118"/>
                <a:gd name="connsiteY9" fmla="*/ 0 h 247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7118" h="2477118">
                  <a:moveTo>
                    <a:pt x="1238560" y="190548"/>
                  </a:moveTo>
                  <a:cubicBezTo>
                    <a:pt x="659759" y="190548"/>
                    <a:pt x="190548" y="659759"/>
                    <a:pt x="190548" y="1238560"/>
                  </a:cubicBezTo>
                  <a:cubicBezTo>
                    <a:pt x="190548" y="1817361"/>
                    <a:pt x="659759" y="2286572"/>
                    <a:pt x="1238560" y="2286572"/>
                  </a:cubicBezTo>
                  <a:cubicBezTo>
                    <a:pt x="1817361" y="2286572"/>
                    <a:pt x="2286572" y="1817361"/>
                    <a:pt x="2286572" y="1238560"/>
                  </a:cubicBezTo>
                  <a:cubicBezTo>
                    <a:pt x="2286572" y="659759"/>
                    <a:pt x="1817361" y="190548"/>
                    <a:pt x="1238560" y="190548"/>
                  </a:cubicBezTo>
                  <a:close/>
                  <a:moveTo>
                    <a:pt x="1238559" y="0"/>
                  </a:moveTo>
                  <a:cubicBezTo>
                    <a:pt x="1922596" y="0"/>
                    <a:pt x="2477118" y="554522"/>
                    <a:pt x="2477118" y="1238559"/>
                  </a:cubicBezTo>
                  <a:cubicBezTo>
                    <a:pt x="2477118" y="1922596"/>
                    <a:pt x="1922596" y="2477118"/>
                    <a:pt x="1238559" y="2477118"/>
                  </a:cubicBezTo>
                  <a:cubicBezTo>
                    <a:pt x="554522" y="2477118"/>
                    <a:pt x="0" y="1922596"/>
                    <a:pt x="0" y="1238559"/>
                  </a:cubicBezTo>
                  <a:cubicBezTo>
                    <a:pt x="0" y="554522"/>
                    <a:pt x="554522" y="0"/>
                    <a:pt x="1238559" y="0"/>
                  </a:cubicBezTo>
                  <a:close/>
                </a:path>
              </a:pathLst>
            </a:cu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Yu Gothic UI Light"/>
                <a:ea typeface="微软雅黑 Light"/>
                <a:cs typeface="+mn-cs"/>
              </a:endParaRPr>
            </a:p>
          </p:txBody>
        </p:sp>
      </p:grpSp>
      <p:grpSp>
        <p:nvGrpSpPr>
          <p:cNvPr id="7" name="组合 6"/>
          <p:cNvGrpSpPr/>
          <p:nvPr/>
        </p:nvGrpSpPr>
        <p:grpSpPr>
          <a:xfrm>
            <a:off x="342599" y="323850"/>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1</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3759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关键技术</a:t>
                </a:r>
              </a:p>
            </p:txBody>
          </p:sp>
        </p:grpSp>
      </p:grpSp>
      <p:grpSp>
        <p:nvGrpSpPr>
          <p:cNvPr id="15" name="组合 14"/>
          <p:cNvGrpSpPr/>
          <p:nvPr/>
        </p:nvGrpSpPr>
        <p:grpSpPr>
          <a:xfrm>
            <a:off x="1305712" y="1164504"/>
            <a:ext cx="1872208" cy="2419181"/>
            <a:chOff x="1817239" y="2492896"/>
            <a:chExt cx="1872208" cy="2419181"/>
          </a:xfrm>
        </p:grpSpPr>
        <p:grpSp>
          <p:nvGrpSpPr>
            <p:cNvPr id="16" name="组合 15">
              <a:extLst>
                <a:ext uri="{FF2B5EF4-FFF2-40B4-BE49-F238E27FC236}">
                  <a16:creationId xmlns:a16="http://schemas.microsoft.com/office/drawing/2014/main" id="{ED2EC047-9ECE-406A-84BD-898DE6D2136A}"/>
                </a:ext>
              </a:extLst>
            </p:cNvPr>
            <p:cNvGrpSpPr/>
            <p:nvPr/>
          </p:nvGrpSpPr>
          <p:grpSpPr>
            <a:xfrm>
              <a:off x="1817239" y="2492896"/>
              <a:ext cx="1872208" cy="2419181"/>
              <a:chOff x="8449114" y="2492896"/>
              <a:chExt cx="1872208" cy="2419181"/>
            </a:xfrm>
          </p:grpSpPr>
          <p:sp>
            <p:nvSpPr>
              <p:cNvPr id="18" name="矩形 17">
                <a:extLst>
                  <a:ext uri="{FF2B5EF4-FFF2-40B4-BE49-F238E27FC236}">
                    <a16:creationId xmlns:a16="http://schemas.microsoft.com/office/drawing/2014/main" id="{7393E989-4122-4F1A-931A-6557175CAB60}"/>
                  </a:ext>
                </a:extLst>
              </p:cNvPr>
              <p:cNvSpPr/>
              <p:nvPr/>
            </p:nvSpPr>
            <p:spPr>
              <a:xfrm>
                <a:off x="8500361" y="4604300"/>
                <a:ext cx="1769715" cy="307777"/>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2000" dirty="0">
                    <a:solidFill>
                      <a:schemeClr val="bg1"/>
                    </a:solidFill>
                    <a:effectLst/>
                    <a:ea typeface="等线" panose="02010600030101010101" pitchFamily="2" charset="-122"/>
                    <a:cs typeface="Times New Roman" panose="02020603050405020304" pitchFamily="18" charset="0"/>
                  </a:rPr>
                  <a:t>接触式</a:t>
                </a:r>
                <a:endParaRPr kumimoji="0" lang="zh-CN" altLang="en-US" sz="2000" i="0" u="none" strike="noStrike" kern="1200" cap="none" spc="300" normalizeH="0" baseline="0" noProof="0" dirty="0">
                  <a:ln>
                    <a:noFill/>
                  </a:ln>
                  <a:solidFill>
                    <a:schemeClr val="bg1"/>
                  </a:solidFill>
                  <a:effectLst/>
                  <a:uLnTx/>
                  <a:uFillTx/>
                  <a:latin typeface="思源黑体 CN Medium" panose="020B0600000000000000" pitchFamily="34" charset="-122"/>
                  <a:ea typeface="思源黑体 CN Medium" panose="020B0600000000000000" pitchFamily="34" charset="-122"/>
                </a:endParaRPr>
              </a:p>
            </p:txBody>
          </p:sp>
          <p:sp>
            <p:nvSpPr>
              <p:cNvPr id="19" name="椭圆 18">
                <a:extLst>
                  <a:ext uri="{FF2B5EF4-FFF2-40B4-BE49-F238E27FC236}">
                    <a16:creationId xmlns:a16="http://schemas.microsoft.com/office/drawing/2014/main" id="{A90E1946-2E04-406F-AC0C-A1B6FF7CF76B}"/>
                  </a:ext>
                </a:extLst>
              </p:cNvPr>
              <p:cNvSpPr/>
              <p:nvPr/>
            </p:nvSpPr>
            <p:spPr>
              <a:xfrm>
                <a:off x="8449114" y="2492896"/>
                <a:ext cx="1872208" cy="1872208"/>
              </a:xfrm>
              <a:prstGeom prst="ellipse">
                <a:avLst/>
              </a:prstGeom>
              <a:gradFill>
                <a:gsLst>
                  <a:gs pos="0">
                    <a:schemeClr val="accent2"/>
                  </a:gs>
                  <a:gs pos="100000">
                    <a:schemeClr val="accent1"/>
                  </a:gs>
                </a:gsLst>
                <a:lin ang="2700000" scaled="0"/>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Yu Gothic UI Light"/>
                  <a:ea typeface="微软雅黑 Light"/>
                  <a:cs typeface="+mn-cs"/>
                </a:endParaRPr>
              </a:p>
            </p:txBody>
          </p:sp>
          <p:sp>
            <p:nvSpPr>
              <p:cNvPr id="20" name="矩形: 圆角 83">
                <a:extLst>
                  <a:ext uri="{FF2B5EF4-FFF2-40B4-BE49-F238E27FC236}">
                    <a16:creationId xmlns:a16="http://schemas.microsoft.com/office/drawing/2014/main" id="{A1B3FCB2-3A47-4AF5-BB7C-1B3B938F40F7}"/>
                  </a:ext>
                </a:extLst>
              </p:cNvPr>
              <p:cNvSpPr/>
              <p:nvPr/>
            </p:nvSpPr>
            <p:spPr>
              <a:xfrm>
                <a:off x="8648536" y="2704289"/>
                <a:ext cx="1473364" cy="1473364"/>
              </a:xfrm>
              <a:prstGeom prst="roundRect">
                <a:avLst>
                  <a:gd name="adj" fmla="val 50000"/>
                </a:avLst>
              </a:prstGeom>
              <a:noFill/>
              <a:ln>
                <a:solidFill>
                  <a:srgbClr val="2127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Yu Gothic UI Light"/>
                  <a:ea typeface="微软雅黑 Light"/>
                  <a:cs typeface="+mn-cs"/>
                </a:endParaRPr>
              </a:p>
            </p:txBody>
          </p:sp>
        </p:grpSp>
        <p:sp>
          <p:nvSpPr>
            <p:cNvPr id="17" name="trophy-with-side-handles-variant_33355"/>
            <p:cNvSpPr>
              <a:spLocks noChangeAspect="1"/>
            </p:cNvSpPr>
            <p:nvPr/>
          </p:nvSpPr>
          <p:spPr bwMode="auto">
            <a:xfrm>
              <a:off x="2448500" y="3161166"/>
              <a:ext cx="609685" cy="559610"/>
            </a:xfrm>
            <a:custGeom>
              <a:avLst/>
              <a:gdLst>
                <a:gd name="connsiteX0" fmla="*/ 93434 w 608426"/>
                <a:gd name="connsiteY0" fmla="*/ 245427 h 558455"/>
                <a:gd name="connsiteX1" fmla="*/ 105418 w 608426"/>
                <a:gd name="connsiteY1" fmla="*/ 251565 h 558455"/>
                <a:gd name="connsiteX2" fmla="*/ 184086 w 608426"/>
                <a:gd name="connsiteY2" fmla="*/ 358669 h 558455"/>
                <a:gd name="connsiteX3" fmla="*/ 185315 w 608426"/>
                <a:gd name="connsiteY3" fmla="*/ 374167 h 558455"/>
                <a:gd name="connsiteX4" fmla="*/ 172101 w 608426"/>
                <a:gd name="connsiteY4" fmla="*/ 382300 h 558455"/>
                <a:gd name="connsiteX5" fmla="*/ 139835 w 608426"/>
                <a:gd name="connsiteY5" fmla="*/ 382300 h 558455"/>
                <a:gd name="connsiteX6" fmla="*/ 139835 w 608426"/>
                <a:gd name="connsiteY6" fmla="*/ 543571 h 558455"/>
                <a:gd name="connsiteX7" fmla="*/ 124931 w 608426"/>
                <a:gd name="connsiteY7" fmla="*/ 558455 h 558455"/>
                <a:gd name="connsiteX8" fmla="*/ 61936 w 608426"/>
                <a:gd name="connsiteY8" fmla="*/ 558455 h 558455"/>
                <a:gd name="connsiteX9" fmla="*/ 47186 w 608426"/>
                <a:gd name="connsiteY9" fmla="*/ 543571 h 558455"/>
                <a:gd name="connsiteX10" fmla="*/ 47186 w 608426"/>
                <a:gd name="connsiteY10" fmla="*/ 382300 h 558455"/>
                <a:gd name="connsiteX11" fmla="*/ 14766 w 608426"/>
                <a:gd name="connsiteY11" fmla="*/ 382300 h 558455"/>
                <a:gd name="connsiteX12" fmla="*/ 1552 w 608426"/>
                <a:gd name="connsiteY12" fmla="*/ 374167 h 558455"/>
                <a:gd name="connsiteX13" fmla="*/ 2935 w 608426"/>
                <a:gd name="connsiteY13" fmla="*/ 358669 h 558455"/>
                <a:gd name="connsiteX14" fmla="*/ 81603 w 608426"/>
                <a:gd name="connsiteY14" fmla="*/ 251565 h 558455"/>
                <a:gd name="connsiteX15" fmla="*/ 93434 w 608426"/>
                <a:gd name="connsiteY15" fmla="*/ 245427 h 558455"/>
                <a:gd name="connsiteX16" fmla="*/ 259204 w 608426"/>
                <a:gd name="connsiteY16" fmla="*/ 157855 h 558455"/>
                <a:gd name="connsiteX17" fmla="*/ 271035 w 608426"/>
                <a:gd name="connsiteY17" fmla="*/ 163839 h 558455"/>
                <a:gd name="connsiteX18" fmla="*/ 349703 w 608426"/>
                <a:gd name="connsiteY18" fmla="*/ 271085 h 558455"/>
                <a:gd name="connsiteX19" fmla="*/ 351086 w 608426"/>
                <a:gd name="connsiteY19" fmla="*/ 286581 h 558455"/>
                <a:gd name="connsiteX20" fmla="*/ 337872 w 608426"/>
                <a:gd name="connsiteY20" fmla="*/ 294559 h 558455"/>
                <a:gd name="connsiteX21" fmla="*/ 305452 w 608426"/>
                <a:gd name="connsiteY21" fmla="*/ 294559 h 558455"/>
                <a:gd name="connsiteX22" fmla="*/ 305452 w 608426"/>
                <a:gd name="connsiteY22" fmla="*/ 543572 h 558455"/>
                <a:gd name="connsiteX23" fmla="*/ 290702 w 608426"/>
                <a:gd name="connsiteY23" fmla="*/ 558455 h 558455"/>
                <a:gd name="connsiteX24" fmla="*/ 227707 w 608426"/>
                <a:gd name="connsiteY24" fmla="*/ 558455 h 558455"/>
                <a:gd name="connsiteX25" fmla="*/ 212803 w 608426"/>
                <a:gd name="connsiteY25" fmla="*/ 543572 h 558455"/>
                <a:gd name="connsiteX26" fmla="*/ 212803 w 608426"/>
                <a:gd name="connsiteY26" fmla="*/ 294559 h 558455"/>
                <a:gd name="connsiteX27" fmla="*/ 180537 w 608426"/>
                <a:gd name="connsiteY27" fmla="*/ 294559 h 558455"/>
                <a:gd name="connsiteX28" fmla="*/ 167323 w 608426"/>
                <a:gd name="connsiteY28" fmla="*/ 286581 h 558455"/>
                <a:gd name="connsiteX29" fmla="*/ 168552 w 608426"/>
                <a:gd name="connsiteY29" fmla="*/ 271085 h 558455"/>
                <a:gd name="connsiteX30" fmla="*/ 247220 w 608426"/>
                <a:gd name="connsiteY30" fmla="*/ 163839 h 558455"/>
                <a:gd name="connsiteX31" fmla="*/ 259204 w 608426"/>
                <a:gd name="connsiteY31" fmla="*/ 157855 h 558455"/>
                <a:gd name="connsiteX32" fmla="*/ 446012 w 608426"/>
                <a:gd name="connsiteY32" fmla="*/ 156011 h 558455"/>
                <a:gd name="connsiteX33" fmla="*/ 451390 w 608426"/>
                <a:gd name="connsiteY33" fmla="*/ 159693 h 558455"/>
                <a:gd name="connsiteX34" fmla="*/ 490572 w 608426"/>
                <a:gd name="connsiteY34" fmla="*/ 267094 h 558455"/>
                <a:gd name="connsiteX35" fmla="*/ 503787 w 608426"/>
                <a:gd name="connsiteY35" fmla="*/ 267094 h 558455"/>
                <a:gd name="connsiteX36" fmla="*/ 542969 w 608426"/>
                <a:gd name="connsiteY36" fmla="*/ 159693 h 558455"/>
                <a:gd name="connsiteX37" fmla="*/ 550191 w 608426"/>
                <a:gd name="connsiteY37" fmla="*/ 156165 h 558455"/>
                <a:gd name="connsiteX38" fmla="*/ 568783 w 608426"/>
                <a:gd name="connsiteY38" fmla="*/ 161841 h 558455"/>
                <a:gd name="connsiteX39" fmla="*/ 568937 w 608426"/>
                <a:gd name="connsiteY39" fmla="*/ 161995 h 558455"/>
                <a:gd name="connsiteX40" fmla="*/ 608426 w 608426"/>
                <a:gd name="connsiteY40" fmla="*/ 216462 h 558455"/>
                <a:gd name="connsiteX41" fmla="*/ 608426 w 608426"/>
                <a:gd name="connsiteY41" fmla="*/ 330306 h 558455"/>
                <a:gd name="connsiteX42" fmla="*/ 607504 w 608426"/>
                <a:gd name="connsiteY42" fmla="*/ 333375 h 558455"/>
                <a:gd name="connsiteX43" fmla="*/ 566632 w 608426"/>
                <a:gd name="connsiteY43" fmla="*/ 395514 h 558455"/>
                <a:gd name="connsiteX44" fmla="*/ 566632 w 608426"/>
                <a:gd name="connsiteY44" fmla="*/ 552625 h 558455"/>
                <a:gd name="connsiteX45" fmla="*/ 560793 w 608426"/>
                <a:gd name="connsiteY45" fmla="*/ 558455 h 558455"/>
                <a:gd name="connsiteX46" fmla="*/ 433566 w 608426"/>
                <a:gd name="connsiteY46" fmla="*/ 558455 h 558455"/>
                <a:gd name="connsiteX47" fmla="*/ 427727 w 608426"/>
                <a:gd name="connsiteY47" fmla="*/ 552625 h 558455"/>
                <a:gd name="connsiteX48" fmla="*/ 427727 w 608426"/>
                <a:gd name="connsiteY48" fmla="*/ 395514 h 558455"/>
                <a:gd name="connsiteX49" fmla="*/ 386855 w 608426"/>
                <a:gd name="connsiteY49" fmla="*/ 333375 h 558455"/>
                <a:gd name="connsiteX50" fmla="*/ 385933 w 608426"/>
                <a:gd name="connsiteY50" fmla="*/ 330306 h 558455"/>
                <a:gd name="connsiteX51" fmla="*/ 385933 w 608426"/>
                <a:gd name="connsiteY51" fmla="*/ 216769 h 558455"/>
                <a:gd name="connsiteX52" fmla="*/ 425730 w 608426"/>
                <a:gd name="connsiteY52" fmla="*/ 161841 h 558455"/>
                <a:gd name="connsiteX53" fmla="*/ 446012 w 608426"/>
                <a:gd name="connsiteY53" fmla="*/ 156011 h 558455"/>
                <a:gd name="connsiteX54" fmla="*/ 487387 w 608426"/>
                <a:gd name="connsiteY54" fmla="*/ 148470 h 558455"/>
                <a:gd name="connsiteX55" fmla="*/ 507184 w 608426"/>
                <a:gd name="connsiteY55" fmla="*/ 148470 h 558455"/>
                <a:gd name="connsiteX56" fmla="*/ 514244 w 608426"/>
                <a:gd name="connsiteY56" fmla="*/ 151386 h 558455"/>
                <a:gd name="connsiteX57" fmla="*/ 515472 w 608426"/>
                <a:gd name="connsiteY57" fmla="*/ 162281 h 558455"/>
                <a:gd name="connsiteX58" fmla="*/ 504882 w 608426"/>
                <a:gd name="connsiteY58" fmla="*/ 178239 h 558455"/>
                <a:gd name="connsiteX59" fmla="*/ 509793 w 608426"/>
                <a:gd name="connsiteY59" fmla="*/ 220131 h 558455"/>
                <a:gd name="connsiteX60" fmla="*/ 499971 w 608426"/>
                <a:gd name="connsiteY60" fmla="*/ 246064 h 558455"/>
                <a:gd name="connsiteX61" fmla="*/ 494446 w 608426"/>
                <a:gd name="connsiteY61" fmla="*/ 246064 h 558455"/>
                <a:gd name="connsiteX62" fmla="*/ 484624 w 608426"/>
                <a:gd name="connsiteY62" fmla="*/ 220131 h 558455"/>
                <a:gd name="connsiteX63" fmla="*/ 489689 w 608426"/>
                <a:gd name="connsiteY63" fmla="*/ 178239 h 558455"/>
                <a:gd name="connsiteX64" fmla="*/ 478946 w 608426"/>
                <a:gd name="connsiteY64" fmla="*/ 162281 h 558455"/>
                <a:gd name="connsiteX65" fmla="*/ 480173 w 608426"/>
                <a:gd name="connsiteY65" fmla="*/ 151386 h 558455"/>
                <a:gd name="connsiteX66" fmla="*/ 487387 w 608426"/>
                <a:gd name="connsiteY66" fmla="*/ 148470 h 558455"/>
                <a:gd name="connsiteX67" fmla="*/ 497215 w 608426"/>
                <a:gd name="connsiteY67" fmla="*/ 0 h 558455"/>
                <a:gd name="connsiteX68" fmla="*/ 562488 w 608426"/>
                <a:gd name="connsiteY68" fmla="*/ 65203 h 558455"/>
                <a:gd name="connsiteX69" fmla="*/ 497215 w 608426"/>
                <a:gd name="connsiteY69" fmla="*/ 130406 h 558455"/>
                <a:gd name="connsiteX70" fmla="*/ 431942 w 608426"/>
                <a:gd name="connsiteY70" fmla="*/ 65203 h 558455"/>
                <a:gd name="connsiteX71" fmla="*/ 497215 w 608426"/>
                <a:gd name="connsiteY71" fmla="*/ 0 h 558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08426" h="558455">
                  <a:moveTo>
                    <a:pt x="93434" y="245427"/>
                  </a:moveTo>
                  <a:cubicBezTo>
                    <a:pt x="98197" y="245427"/>
                    <a:pt x="102653" y="247729"/>
                    <a:pt x="105418" y="251565"/>
                  </a:cubicBezTo>
                  <a:lnTo>
                    <a:pt x="184086" y="358669"/>
                  </a:lnTo>
                  <a:cubicBezTo>
                    <a:pt x="187312" y="363273"/>
                    <a:pt x="187927" y="369257"/>
                    <a:pt x="185315" y="374167"/>
                  </a:cubicBezTo>
                  <a:cubicBezTo>
                    <a:pt x="182857" y="379078"/>
                    <a:pt x="177786" y="382300"/>
                    <a:pt x="172101" y="382300"/>
                  </a:cubicBezTo>
                  <a:lnTo>
                    <a:pt x="139835" y="382300"/>
                  </a:lnTo>
                  <a:lnTo>
                    <a:pt x="139835" y="543571"/>
                  </a:lnTo>
                  <a:cubicBezTo>
                    <a:pt x="139835" y="551703"/>
                    <a:pt x="133228" y="558455"/>
                    <a:pt x="124931" y="558455"/>
                  </a:cubicBezTo>
                  <a:lnTo>
                    <a:pt x="61936" y="558455"/>
                  </a:lnTo>
                  <a:cubicBezTo>
                    <a:pt x="53793" y="558455"/>
                    <a:pt x="47186" y="551703"/>
                    <a:pt x="47186" y="543571"/>
                  </a:cubicBezTo>
                  <a:lnTo>
                    <a:pt x="47186" y="382300"/>
                  </a:lnTo>
                  <a:lnTo>
                    <a:pt x="14766" y="382300"/>
                  </a:lnTo>
                  <a:cubicBezTo>
                    <a:pt x="9235" y="382300"/>
                    <a:pt x="4164" y="379078"/>
                    <a:pt x="1552" y="374167"/>
                  </a:cubicBezTo>
                  <a:cubicBezTo>
                    <a:pt x="-906" y="369257"/>
                    <a:pt x="-445" y="363273"/>
                    <a:pt x="2935" y="358669"/>
                  </a:cubicBezTo>
                  <a:lnTo>
                    <a:pt x="81603" y="251565"/>
                  </a:lnTo>
                  <a:cubicBezTo>
                    <a:pt x="84368" y="247729"/>
                    <a:pt x="88824" y="245427"/>
                    <a:pt x="93434" y="245427"/>
                  </a:cubicBezTo>
                  <a:close/>
                  <a:moveTo>
                    <a:pt x="259204" y="157855"/>
                  </a:moveTo>
                  <a:cubicBezTo>
                    <a:pt x="263814" y="157855"/>
                    <a:pt x="268270" y="160156"/>
                    <a:pt x="271035" y="163839"/>
                  </a:cubicBezTo>
                  <a:lnTo>
                    <a:pt x="349703" y="271085"/>
                  </a:lnTo>
                  <a:cubicBezTo>
                    <a:pt x="353083" y="275534"/>
                    <a:pt x="353544" y="281518"/>
                    <a:pt x="351086" y="286581"/>
                  </a:cubicBezTo>
                  <a:cubicBezTo>
                    <a:pt x="348474" y="291491"/>
                    <a:pt x="343403" y="294559"/>
                    <a:pt x="337872" y="294559"/>
                  </a:cubicBezTo>
                  <a:lnTo>
                    <a:pt x="305452" y="294559"/>
                  </a:lnTo>
                  <a:lnTo>
                    <a:pt x="305452" y="543572"/>
                  </a:lnTo>
                  <a:cubicBezTo>
                    <a:pt x="305452" y="551704"/>
                    <a:pt x="298845" y="558455"/>
                    <a:pt x="290702" y="558455"/>
                  </a:cubicBezTo>
                  <a:lnTo>
                    <a:pt x="227707" y="558455"/>
                  </a:lnTo>
                  <a:cubicBezTo>
                    <a:pt x="219410" y="558455"/>
                    <a:pt x="212803" y="551704"/>
                    <a:pt x="212803" y="543572"/>
                  </a:cubicBezTo>
                  <a:lnTo>
                    <a:pt x="212803" y="294559"/>
                  </a:lnTo>
                  <a:lnTo>
                    <a:pt x="180537" y="294559"/>
                  </a:lnTo>
                  <a:cubicBezTo>
                    <a:pt x="174852" y="294559"/>
                    <a:pt x="169781" y="291491"/>
                    <a:pt x="167323" y="286581"/>
                  </a:cubicBezTo>
                  <a:cubicBezTo>
                    <a:pt x="164711" y="281518"/>
                    <a:pt x="165326" y="275534"/>
                    <a:pt x="168552" y="271085"/>
                  </a:cubicBezTo>
                  <a:lnTo>
                    <a:pt x="247220" y="163839"/>
                  </a:lnTo>
                  <a:cubicBezTo>
                    <a:pt x="249985" y="160156"/>
                    <a:pt x="254441" y="157855"/>
                    <a:pt x="259204" y="157855"/>
                  </a:cubicBezTo>
                  <a:close/>
                  <a:moveTo>
                    <a:pt x="446012" y="156011"/>
                  </a:moveTo>
                  <a:cubicBezTo>
                    <a:pt x="448317" y="156011"/>
                    <a:pt x="450468" y="157392"/>
                    <a:pt x="451390" y="159693"/>
                  </a:cubicBezTo>
                  <a:lnTo>
                    <a:pt x="490572" y="267094"/>
                  </a:lnTo>
                  <a:cubicBezTo>
                    <a:pt x="492877" y="273231"/>
                    <a:pt x="501636" y="273231"/>
                    <a:pt x="503787" y="267094"/>
                  </a:cubicBezTo>
                  <a:lnTo>
                    <a:pt x="542969" y="159693"/>
                  </a:lnTo>
                  <a:cubicBezTo>
                    <a:pt x="544044" y="156778"/>
                    <a:pt x="547271" y="155244"/>
                    <a:pt x="550191" y="156165"/>
                  </a:cubicBezTo>
                  <a:lnTo>
                    <a:pt x="568783" y="161841"/>
                  </a:lnTo>
                  <a:lnTo>
                    <a:pt x="568937" y="161995"/>
                  </a:lnTo>
                  <a:cubicBezTo>
                    <a:pt x="592446" y="169666"/>
                    <a:pt x="608426" y="191607"/>
                    <a:pt x="608426" y="216462"/>
                  </a:cubicBezTo>
                  <a:lnTo>
                    <a:pt x="608426" y="330306"/>
                  </a:lnTo>
                  <a:cubicBezTo>
                    <a:pt x="608426" y="331380"/>
                    <a:pt x="608119" y="332454"/>
                    <a:pt x="607504" y="333375"/>
                  </a:cubicBezTo>
                  <a:lnTo>
                    <a:pt x="566632" y="395514"/>
                  </a:lnTo>
                  <a:lnTo>
                    <a:pt x="566632" y="552625"/>
                  </a:lnTo>
                  <a:cubicBezTo>
                    <a:pt x="566632" y="555847"/>
                    <a:pt x="564020" y="558455"/>
                    <a:pt x="560793" y="558455"/>
                  </a:cubicBezTo>
                  <a:lnTo>
                    <a:pt x="433566" y="558455"/>
                  </a:lnTo>
                  <a:cubicBezTo>
                    <a:pt x="430339" y="558455"/>
                    <a:pt x="427727" y="555847"/>
                    <a:pt x="427727" y="552625"/>
                  </a:cubicBezTo>
                  <a:lnTo>
                    <a:pt x="427727" y="395514"/>
                  </a:lnTo>
                  <a:lnTo>
                    <a:pt x="386855" y="333375"/>
                  </a:lnTo>
                  <a:cubicBezTo>
                    <a:pt x="386240" y="332454"/>
                    <a:pt x="385933" y="331380"/>
                    <a:pt x="385933" y="330306"/>
                  </a:cubicBezTo>
                  <a:lnTo>
                    <a:pt x="385933" y="216769"/>
                  </a:lnTo>
                  <a:cubicBezTo>
                    <a:pt x="385933" y="191760"/>
                    <a:pt x="401913" y="169820"/>
                    <a:pt x="425730" y="161841"/>
                  </a:cubicBezTo>
                  <a:cubicBezTo>
                    <a:pt x="425730" y="161841"/>
                    <a:pt x="445398" y="156011"/>
                    <a:pt x="446012" y="156011"/>
                  </a:cubicBezTo>
                  <a:close/>
                  <a:moveTo>
                    <a:pt x="487387" y="148470"/>
                  </a:moveTo>
                  <a:lnTo>
                    <a:pt x="507184" y="148470"/>
                  </a:lnTo>
                  <a:cubicBezTo>
                    <a:pt x="509793" y="148470"/>
                    <a:pt x="512402" y="149544"/>
                    <a:pt x="514244" y="151386"/>
                  </a:cubicBezTo>
                  <a:cubicBezTo>
                    <a:pt x="517007" y="154455"/>
                    <a:pt x="517467" y="158905"/>
                    <a:pt x="515472" y="162281"/>
                  </a:cubicBezTo>
                  <a:lnTo>
                    <a:pt x="504882" y="178239"/>
                  </a:lnTo>
                  <a:lnTo>
                    <a:pt x="509793" y="220131"/>
                  </a:lnTo>
                  <a:lnTo>
                    <a:pt x="499971" y="246064"/>
                  </a:lnTo>
                  <a:cubicBezTo>
                    <a:pt x="499050" y="248673"/>
                    <a:pt x="495367" y="248673"/>
                    <a:pt x="494446" y="246064"/>
                  </a:cubicBezTo>
                  <a:lnTo>
                    <a:pt x="484624" y="220131"/>
                  </a:lnTo>
                  <a:lnTo>
                    <a:pt x="489689" y="178239"/>
                  </a:lnTo>
                  <a:lnTo>
                    <a:pt x="478946" y="162281"/>
                  </a:lnTo>
                  <a:cubicBezTo>
                    <a:pt x="477104" y="158905"/>
                    <a:pt x="477411" y="154455"/>
                    <a:pt x="480173" y="151386"/>
                  </a:cubicBezTo>
                  <a:cubicBezTo>
                    <a:pt x="482015" y="149544"/>
                    <a:pt x="484624" y="148470"/>
                    <a:pt x="487387" y="148470"/>
                  </a:cubicBezTo>
                  <a:close/>
                  <a:moveTo>
                    <a:pt x="497215" y="0"/>
                  </a:moveTo>
                  <a:cubicBezTo>
                    <a:pt x="533264" y="0"/>
                    <a:pt x="562488" y="29192"/>
                    <a:pt x="562488" y="65203"/>
                  </a:cubicBezTo>
                  <a:cubicBezTo>
                    <a:pt x="562488" y="101214"/>
                    <a:pt x="533264" y="130406"/>
                    <a:pt x="497215" y="130406"/>
                  </a:cubicBezTo>
                  <a:cubicBezTo>
                    <a:pt x="461166" y="130406"/>
                    <a:pt x="431942" y="101214"/>
                    <a:pt x="431942" y="65203"/>
                  </a:cubicBezTo>
                  <a:cubicBezTo>
                    <a:pt x="431942" y="29192"/>
                    <a:pt x="461166" y="0"/>
                    <a:pt x="497215" y="0"/>
                  </a:cubicBezTo>
                  <a:close/>
                </a:path>
              </a:pathLst>
            </a:custGeom>
            <a:solidFill>
              <a:srgbClr val="212745"/>
            </a:solidFill>
            <a:ln>
              <a:noFill/>
            </a:ln>
          </p:spPr>
          <p:txBody>
            <a:bodyPr/>
            <a:lstStyle/>
            <a:p>
              <a:endParaRPr lang="zh-CN" altLang="en-US"/>
            </a:p>
          </p:txBody>
        </p:sp>
      </p:grpSp>
      <p:grpSp>
        <p:nvGrpSpPr>
          <p:cNvPr id="21" name="组合 20"/>
          <p:cNvGrpSpPr/>
          <p:nvPr/>
        </p:nvGrpSpPr>
        <p:grpSpPr>
          <a:xfrm>
            <a:off x="8718143" y="1182793"/>
            <a:ext cx="1872208" cy="2419181"/>
            <a:chOff x="8502553" y="2492896"/>
            <a:chExt cx="1872208" cy="2419181"/>
          </a:xfrm>
        </p:grpSpPr>
        <p:grpSp>
          <p:nvGrpSpPr>
            <p:cNvPr id="22" name="组合 21">
              <a:extLst>
                <a:ext uri="{FF2B5EF4-FFF2-40B4-BE49-F238E27FC236}">
                  <a16:creationId xmlns:a16="http://schemas.microsoft.com/office/drawing/2014/main" id="{ED2EC047-9ECE-406A-84BD-898DE6D2136A}"/>
                </a:ext>
              </a:extLst>
            </p:cNvPr>
            <p:cNvGrpSpPr/>
            <p:nvPr/>
          </p:nvGrpSpPr>
          <p:grpSpPr>
            <a:xfrm>
              <a:off x="8502553" y="2492896"/>
              <a:ext cx="1872208" cy="2419181"/>
              <a:chOff x="8449114" y="2492896"/>
              <a:chExt cx="1872208" cy="2419181"/>
            </a:xfrm>
          </p:grpSpPr>
          <p:sp>
            <p:nvSpPr>
              <p:cNvPr id="24" name="矩形 23">
                <a:extLst>
                  <a:ext uri="{FF2B5EF4-FFF2-40B4-BE49-F238E27FC236}">
                    <a16:creationId xmlns:a16="http://schemas.microsoft.com/office/drawing/2014/main" id="{7393E989-4122-4F1A-931A-6557175CAB60}"/>
                  </a:ext>
                </a:extLst>
              </p:cNvPr>
              <p:cNvSpPr/>
              <p:nvPr/>
            </p:nvSpPr>
            <p:spPr>
              <a:xfrm>
                <a:off x="8500361" y="4604300"/>
                <a:ext cx="1769715" cy="307777"/>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zh-CN" sz="2000" dirty="0">
                    <a:solidFill>
                      <a:schemeClr val="bg1"/>
                    </a:solidFill>
                    <a:effectLst/>
                    <a:ea typeface="等线" panose="02010600030101010101" pitchFamily="2" charset="-122"/>
                    <a:cs typeface="Times New Roman" panose="02020603050405020304" pitchFamily="18" charset="0"/>
                  </a:rPr>
                  <a:t>非接触式</a:t>
                </a:r>
                <a:endParaRPr kumimoji="0" lang="zh-CN" altLang="en-US" sz="2000" i="0" u="none" strike="noStrike" kern="1200" cap="none" spc="300" normalizeH="0" baseline="0" noProof="0" dirty="0">
                  <a:ln>
                    <a:noFill/>
                  </a:ln>
                  <a:solidFill>
                    <a:schemeClr val="bg1"/>
                  </a:solidFill>
                  <a:effectLst/>
                  <a:uLnTx/>
                  <a:uFillTx/>
                  <a:latin typeface="思源黑体 CN Medium" panose="020B0600000000000000" pitchFamily="34" charset="-122"/>
                  <a:ea typeface="思源黑体 CN Medium" panose="020B0600000000000000" pitchFamily="34" charset="-122"/>
                </a:endParaRPr>
              </a:p>
            </p:txBody>
          </p:sp>
          <p:sp>
            <p:nvSpPr>
              <p:cNvPr id="25" name="椭圆 24">
                <a:extLst>
                  <a:ext uri="{FF2B5EF4-FFF2-40B4-BE49-F238E27FC236}">
                    <a16:creationId xmlns:a16="http://schemas.microsoft.com/office/drawing/2014/main" id="{A90E1946-2E04-406F-AC0C-A1B6FF7CF76B}"/>
                  </a:ext>
                </a:extLst>
              </p:cNvPr>
              <p:cNvSpPr/>
              <p:nvPr/>
            </p:nvSpPr>
            <p:spPr>
              <a:xfrm>
                <a:off x="8449114" y="2492896"/>
                <a:ext cx="1872208" cy="1872208"/>
              </a:xfrm>
              <a:prstGeom prst="ellipse">
                <a:avLst/>
              </a:prstGeom>
              <a:gradFill>
                <a:gsLst>
                  <a:gs pos="0">
                    <a:schemeClr val="accent2"/>
                  </a:gs>
                  <a:gs pos="100000">
                    <a:schemeClr val="accent1"/>
                  </a:gs>
                </a:gsLst>
                <a:lin ang="2700000" scaled="0"/>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Yu Gothic UI Light"/>
                  <a:ea typeface="微软雅黑 Light"/>
                  <a:cs typeface="+mn-cs"/>
                </a:endParaRPr>
              </a:p>
            </p:txBody>
          </p:sp>
          <p:sp>
            <p:nvSpPr>
              <p:cNvPr id="26" name="矩形: 圆角 83">
                <a:extLst>
                  <a:ext uri="{FF2B5EF4-FFF2-40B4-BE49-F238E27FC236}">
                    <a16:creationId xmlns:a16="http://schemas.microsoft.com/office/drawing/2014/main" id="{A1B3FCB2-3A47-4AF5-BB7C-1B3B938F40F7}"/>
                  </a:ext>
                </a:extLst>
              </p:cNvPr>
              <p:cNvSpPr/>
              <p:nvPr/>
            </p:nvSpPr>
            <p:spPr>
              <a:xfrm>
                <a:off x="8648536" y="2704289"/>
                <a:ext cx="1473364" cy="1473364"/>
              </a:xfrm>
              <a:prstGeom prst="roundRect">
                <a:avLst>
                  <a:gd name="adj" fmla="val 50000"/>
                </a:avLst>
              </a:prstGeom>
              <a:noFill/>
              <a:ln>
                <a:solidFill>
                  <a:srgbClr val="2127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Yu Gothic UI Light"/>
                  <a:ea typeface="微软雅黑 Light"/>
                  <a:cs typeface="+mn-cs"/>
                </a:endParaRPr>
              </a:p>
            </p:txBody>
          </p:sp>
        </p:grpSp>
        <p:sp>
          <p:nvSpPr>
            <p:cNvPr id="23" name="meeting_115918"/>
            <p:cNvSpPr>
              <a:spLocks noChangeAspect="1"/>
            </p:cNvSpPr>
            <p:nvPr/>
          </p:nvSpPr>
          <p:spPr bwMode="auto">
            <a:xfrm>
              <a:off x="9133814" y="3124582"/>
              <a:ext cx="609685" cy="608835"/>
            </a:xfrm>
            <a:custGeom>
              <a:avLst/>
              <a:gdLst>
                <a:gd name="connsiteX0" fmla="*/ 199404 w 608416"/>
                <a:gd name="connsiteY0" fmla="*/ 274640 h 607568"/>
                <a:gd name="connsiteX1" fmla="*/ 409013 w 608416"/>
                <a:gd name="connsiteY1" fmla="*/ 274640 h 607568"/>
                <a:gd name="connsiteX2" fmla="*/ 426992 w 608416"/>
                <a:gd name="connsiteY2" fmla="*/ 292590 h 607568"/>
                <a:gd name="connsiteX3" fmla="*/ 409013 w 608416"/>
                <a:gd name="connsiteY3" fmla="*/ 310541 h 607568"/>
                <a:gd name="connsiteX4" fmla="*/ 322188 w 608416"/>
                <a:gd name="connsiteY4" fmla="*/ 310541 h 607568"/>
                <a:gd name="connsiteX5" fmla="*/ 322188 w 608416"/>
                <a:gd name="connsiteY5" fmla="*/ 589617 h 607568"/>
                <a:gd name="connsiteX6" fmla="*/ 304208 w 608416"/>
                <a:gd name="connsiteY6" fmla="*/ 607568 h 607568"/>
                <a:gd name="connsiteX7" fmla="*/ 286229 w 608416"/>
                <a:gd name="connsiteY7" fmla="*/ 589617 h 607568"/>
                <a:gd name="connsiteX8" fmla="*/ 286229 w 608416"/>
                <a:gd name="connsiteY8" fmla="*/ 310541 h 607568"/>
                <a:gd name="connsiteX9" fmla="*/ 199404 w 608416"/>
                <a:gd name="connsiteY9" fmla="*/ 310541 h 607568"/>
                <a:gd name="connsiteX10" fmla="*/ 181424 w 608416"/>
                <a:gd name="connsiteY10" fmla="*/ 292590 h 607568"/>
                <a:gd name="connsiteX11" fmla="*/ 199404 w 608416"/>
                <a:gd name="connsiteY11" fmla="*/ 274640 h 607568"/>
                <a:gd name="connsiteX12" fmla="*/ 538360 w 608416"/>
                <a:gd name="connsiteY12" fmla="*/ 210638 h 607568"/>
                <a:gd name="connsiteX13" fmla="*/ 601500 w 608416"/>
                <a:gd name="connsiteY13" fmla="*/ 273691 h 607568"/>
                <a:gd name="connsiteX14" fmla="*/ 601500 w 608416"/>
                <a:gd name="connsiteY14" fmla="*/ 418820 h 607568"/>
                <a:gd name="connsiteX15" fmla="*/ 541125 w 608416"/>
                <a:gd name="connsiteY15" fmla="*/ 479112 h 607568"/>
                <a:gd name="connsiteX16" fmla="*/ 462315 w 608416"/>
                <a:gd name="connsiteY16" fmla="*/ 479112 h 607568"/>
                <a:gd name="connsiteX17" fmla="*/ 462315 w 608416"/>
                <a:gd name="connsiteY17" fmla="*/ 586348 h 607568"/>
                <a:gd name="connsiteX18" fmla="*/ 447566 w 608416"/>
                <a:gd name="connsiteY18" fmla="*/ 601076 h 607568"/>
                <a:gd name="connsiteX19" fmla="*/ 377666 w 608416"/>
                <a:gd name="connsiteY19" fmla="*/ 601076 h 607568"/>
                <a:gd name="connsiteX20" fmla="*/ 362918 w 608416"/>
                <a:gd name="connsiteY20" fmla="*/ 586348 h 607568"/>
                <a:gd name="connsiteX21" fmla="*/ 362918 w 608416"/>
                <a:gd name="connsiteY21" fmla="*/ 431707 h 607568"/>
                <a:gd name="connsiteX22" fmla="*/ 413922 w 608416"/>
                <a:gd name="connsiteY22" fmla="*/ 380774 h 607568"/>
                <a:gd name="connsiteX23" fmla="*/ 475373 w 608416"/>
                <a:gd name="connsiteY23" fmla="*/ 380774 h 607568"/>
                <a:gd name="connsiteX24" fmla="*/ 475373 w 608416"/>
                <a:gd name="connsiteY24" fmla="*/ 273691 h 607568"/>
                <a:gd name="connsiteX25" fmla="*/ 538360 w 608416"/>
                <a:gd name="connsiteY25" fmla="*/ 210638 h 607568"/>
                <a:gd name="connsiteX26" fmla="*/ 70055 w 608416"/>
                <a:gd name="connsiteY26" fmla="*/ 210638 h 607568"/>
                <a:gd name="connsiteX27" fmla="*/ 133042 w 608416"/>
                <a:gd name="connsiteY27" fmla="*/ 273691 h 607568"/>
                <a:gd name="connsiteX28" fmla="*/ 133042 w 608416"/>
                <a:gd name="connsiteY28" fmla="*/ 380774 h 607568"/>
                <a:gd name="connsiteX29" fmla="*/ 194493 w 608416"/>
                <a:gd name="connsiteY29" fmla="*/ 380774 h 607568"/>
                <a:gd name="connsiteX30" fmla="*/ 245497 w 608416"/>
                <a:gd name="connsiteY30" fmla="*/ 431707 h 607568"/>
                <a:gd name="connsiteX31" fmla="*/ 245497 w 608416"/>
                <a:gd name="connsiteY31" fmla="*/ 586348 h 607568"/>
                <a:gd name="connsiteX32" fmla="*/ 230749 w 608416"/>
                <a:gd name="connsiteY32" fmla="*/ 601076 h 607568"/>
                <a:gd name="connsiteX33" fmla="*/ 160849 w 608416"/>
                <a:gd name="connsiteY33" fmla="*/ 601076 h 607568"/>
                <a:gd name="connsiteX34" fmla="*/ 146100 w 608416"/>
                <a:gd name="connsiteY34" fmla="*/ 586348 h 607568"/>
                <a:gd name="connsiteX35" fmla="*/ 146100 w 608416"/>
                <a:gd name="connsiteY35" fmla="*/ 479112 h 607568"/>
                <a:gd name="connsiteX36" fmla="*/ 67290 w 608416"/>
                <a:gd name="connsiteY36" fmla="*/ 479112 h 607568"/>
                <a:gd name="connsiteX37" fmla="*/ 6915 w 608416"/>
                <a:gd name="connsiteY37" fmla="*/ 418820 h 607568"/>
                <a:gd name="connsiteX38" fmla="*/ 6915 w 608416"/>
                <a:gd name="connsiteY38" fmla="*/ 273691 h 607568"/>
                <a:gd name="connsiteX39" fmla="*/ 70055 w 608416"/>
                <a:gd name="connsiteY39" fmla="*/ 210638 h 607568"/>
                <a:gd name="connsiteX40" fmla="*/ 349065 w 608416"/>
                <a:gd name="connsiteY40" fmla="*/ 71077 h 607568"/>
                <a:gd name="connsiteX41" fmla="*/ 336314 w 608416"/>
                <a:gd name="connsiteY41" fmla="*/ 76255 h 607568"/>
                <a:gd name="connsiteX42" fmla="*/ 289307 w 608416"/>
                <a:gd name="connsiteY42" fmla="*/ 123358 h 607568"/>
                <a:gd name="connsiteX43" fmla="*/ 272101 w 608416"/>
                <a:gd name="connsiteY43" fmla="*/ 106174 h 607568"/>
                <a:gd name="connsiteX44" fmla="*/ 246600 w 608416"/>
                <a:gd name="connsiteY44" fmla="*/ 106174 h 607568"/>
                <a:gd name="connsiteX45" fmla="*/ 246600 w 608416"/>
                <a:gd name="connsiteY45" fmla="*/ 131490 h 607568"/>
                <a:gd name="connsiteX46" fmla="*/ 276556 w 608416"/>
                <a:gd name="connsiteY46" fmla="*/ 161409 h 607568"/>
                <a:gd name="connsiteX47" fmla="*/ 289307 w 608416"/>
                <a:gd name="connsiteY47" fmla="*/ 166626 h 607568"/>
                <a:gd name="connsiteX48" fmla="*/ 301903 w 608416"/>
                <a:gd name="connsiteY48" fmla="*/ 161409 h 607568"/>
                <a:gd name="connsiteX49" fmla="*/ 361816 w 608416"/>
                <a:gd name="connsiteY49" fmla="*/ 101724 h 607568"/>
                <a:gd name="connsiteX50" fmla="*/ 361816 w 608416"/>
                <a:gd name="connsiteY50" fmla="*/ 76255 h 607568"/>
                <a:gd name="connsiteX51" fmla="*/ 349065 w 608416"/>
                <a:gd name="connsiteY51" fmla="*/ 71077 h 607568"/>
                <a:gd name="connsiteX52" fmla="*/ 538450 w 608416"/>
                <a:gd name="connsiteY52" fmla="*/ 33730 h 607568"/>
                <a:gd name="connsiteX53" fmla="*/ 608416 w 608416"/>
                <a:gd name="connsiteY53" fmla="*/ 103696 h 607568"/>
                <a:gd name="connsiteX54" fmla="*/ 538450 w 608416"/>
                <a:gd name="connsiteY54" fmla="*/ 173662 h 607568"/>
                <a:gd name="connsiteX55" fmla="*/ 468484 w 608416"/>
                <a:gd name="connsiteY55" fmla="*/ 103696 h 607568"/>
                <a:gd name="connsiteX56" fmla="*/ 538450 w 608416"/>
                <a:gd name="connsiteY56" fmla="*/ 33730 h 607568"/>
                <a:gd name="connsiteX57" fmla="*/ 70001 w 608416"/>
                <a:gd name="connsiteY57" fmla="*/ 33730 h 607568"/>
                <a:gd name="connsiteX58" fmla="*/ 140002 w 608416"/>
                <a:gd name="connsiteY58" fmla="*/ 103696 h 607568"/>
                <a:gd name="connsiteX59" fmla="*/ 70001 w 608416"/>
                <a:gd name="connsiteY59" fmla="*/ 173662 h 607568"/>
                <a:gd name="connsiteX60" fmla="*/ 0 w 608416"/>
                <a:gd name="connsiteY60" fmla="*/ 103696 h 607568"/>
                <a:gd name="connsiteX61" fmla="*/ 70001 w 608416"/>
                <a:gd name="connsiteY61" fmla="*/ 33730 h 607568"/>
                <a:gd name="connsiteX62" fmla="*/ 304208 w 608416"/>
                <a:gd name="connsiteY62" fmla="*/ 0 h 607568"/>
                <a:gd name="connsiteX63" fmla="*/ 423110 w 608416"/>
                <a:gd name="connsiteY63" fmla="*/ 118909 h 607568"/>
                <a:gd name="connsiteX64" fmla="*/ 304208 w 608416"/>
                <a:gd name="connsiteY64" fmla="*/ 237664 h 607568"/>
                <a:gd name="connsiteX65" fmla="*/ 185305 w 608416"/>
                <a:gd name="connsiteY65" fmla="*/ 118909 h 607568"/>
                <a:gd name="connsiteX66" fmla="*/ 304208 w 608416"/>
                <a:gd name="connsiteY66" fmla="*/ 0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8416" h="607568">
                  <a:moveTo>
                    <a:pt x="199404" y="274640"/>
                  </a:moveTo>
                  <a:lnTo>
                    <a:pt x="409013" y="274640"/>
                  </a:lnTo>
                  <a:cubicBezTo>
                    <a:pt x="418848" y="274640"/>
                    <a:pt x="426992" y="282771"/>
                    <a:pt x="426992" y="292590"/>
                  </a:cubicBezTo>
                  <a:cubicBezTo>
                    <a:pt x="426992" y="302563"/>
                    <a:pt x="418848" y="310541"/>
                    <a:pt x="409013" y="310541"/>
                  </a:cubicBezTo>
                  <a:lnTo>
                    <a:pt x="322188" y="310541"/>
                  </a:lnTo>
                  <a:lnTo>
                    <a:pt x="322188" y="589617"/>
                  </a:lnTo>
                  <a:cubicBezTo>
                    <a:pt x="322188" y="599437"/>
                    <a:pt x="314197" y="607568"/>
                    <a:pt x="304208" y="607568"/>
                  </a:cubicBezTo>
                  <a:cubicBezTo>
                    <a:pt x="294220" y="607568"/>
                    <a:pt x="286229" y="599437"/>
                    <a:pt x="286229" y="589617"/>
                  </a:cubicBezTo>
                  <a:lnTo>
                    <a:pt x="286229" y="310541"/>
                  </a:lnTo>
                  <a:lnTo>
                    <a:pt x="199404" y="310541"/>
                  </a:lnTo>
                  <a:cubicBezTo>
                    <a:pt x="189569" y="310541"/>
                    <a:pt x="181424" y="302563"/>
                    <a:pt x="181424" y="292590"/>
                  </a:cubicBezTo>
                  <a:cubicBezTo>
                    <a:pt x="181424" y="282771"/>
                    <a:pt x="189569" y="274640"/>
                    <a:pt x="199404" y="274640"/>
                  </a:cubicBezTo>
                  <a:close/>
                  <a:moveTo>
                    <a:pt x="538360" y="210638"/>
                  </a:moveTo>
                  <a:cubicBezTo>
                    <a:pt x="573233" y="210638"/>
                    <a:pt x="601500" y="238866"/>
                    <a:pt x="601500" y="273691"/>
                  </a:cubicBezTo>
                  <a:lnTo>
                    <a:pt x="601500" y="418820"/>
                  </a:lnTo>
                  <a:cubicBezTo>
                    <a:pt x="601500" y="452111"/>
                    <a:pt x="574462" y="479112"/>
                    <a:pt x="541125" y="479112"/>
                  </a:cubicBezTo>
                  <a:lnTo>
                    <a:pt x="462315" y="479112"/>
                  </a:lnTo>
                  <a:lnTo>
                    <a:pt x="462315" y="586348"/>
                  </a:lnTo>
                  <a:cubicBezTo>
                    <a:pt x="462315" y="594479"/>
                    <a:pt x="455709" y="601076"/>
                    <a:pt x="447566" y="601076"/>
                  </a:cubicBezTo>
                  <a:lnTo>
                    <a:pt x="377666" y="601076"/>
                  </a:lnTo>
                  <a:cubicBezTo>
                    <a:pt x="369524" y="601076"/>
                    <a:pt x="362918" y="594479"/>
                    <a:pt x="362918" y="586348"/>
                  </a:cubicBezTo>
                  <a:lnTo>
                    <a:pt x="362918" y="431707"/>
                  </a:lnTo>
                  <a:cubicBezTo>
                    <a:pt x="362918" y="403633"/>
                    <a:pt x="385655" y="380774"/>
                    <a:pt x="413922" y="380774"/>
                  </a:cubicBezTo>
                  <a:lnTo>
                    <a:pt x="475373" y="380774"/>
                  </a:lnTo>
                  <a:lnTo>
                    <a:pt x="475373" y="273691"/>
                  </a:lnTo>
                  <a:cubicBezTo>
                    <a:pt x="475373" y="238866"/>
                    <a:pt x="503640" y="210638"/>
                    <a:pt x="538360" y="210638"/>
                  </a:cubicBezTo>
                  <a:close/>
                  <a:moveTo>
                    <a:pt x="70055" y="210638"/>
                  </a:moveTo>
                  <a:cubicBezTo>
                    <a:pt x="104775" y="210638"/>
                    <a:pt x="133042" y="238866"/>
                    <a:pt x="133042" y="273691"/>
                  </a:cubicBezTo>
                  <a:lnTo>
                    <a:pt x="133042" y="380774"/>
                  </a:lnTo>
                  <a:lnTo>
                    <a:pt x="194493" y="380774"/>
                  </a:lnTo>
                  <a:cubicBezTo>
                    <a:pt x="222761" y="380774"/>
                    <a:pt x="245497" y="403633"/>
                    <a:pt x="245497" y="431707"/>
                  </a:cubicBezTo>
                  <a:lnTo>
                    <a:pt x="245497" y="586348"/>
                  </a:lnTo>
                  <a:cubicBezTo>
                    <a:pt x="245497" y="594479"/>
                    <a:pt x="238891" y="601076"/>
                    <a:pt x="230749" y="601076"/>
                  </a:cubicBezTo>
                  <a:lnTo>
                    <a:pt x="160849" y="601076"/>
                  </a:lnTo>
                  <a:cubicBezTo>
                    <a:pt x="152706" y="601076"/>
                    <a:pt x="146100" y="594479"/>
                    <a:pt x="146100" y="586348"/>
                  </a:cubicBezTo>
                  <a:lnTo>
                    <a:pt x="146100" y="479112"/>
                  </a:lnTo>
                  <a:lnTo>
                    <a:pt x="67290" y="479112"/>
                  </a:lnTo>
                  <a:cubicBezTo>
                    <a:pt x="33953" y="479112"/>
                    <a:pt x="6915" y="452111"/>
                    <a:pt x="6915" y="418820"/>
                  </a:cubicBezTo>
                  <a:lnTo>
                    <a:pt x="6915" y="273691"/>
                  </a:lnTo>
                  <a:cubicBezTo>
                    <a:pt x="6915" y="238866"/>
                    <a:pt x="35182" y="210638"/>
                    <a:pt x="70055" y="210638"/>
                  </a:cubicBezTo>
                  <a:close/>
                  <a:moveTo>
                    <a:pt x="349065" y="71077"/>
                  </a:moveTo>
                  <a:cubicBezTo>
                    <a:pt x="344457" y="71077"/>
                    <a:pt x="339848" y="72803"/>
                    <a:pt x="336314" y="76255"/>
                  </a:cubicBezTo>
                  <a:lnTo>
                    <a:pt x="289307" y="123358"/>
                  </a:lnTo>
                  <a:lnTo>
                    <a:pt x="272101" y="106174"/>
                  </a:lnTo>
                  <a:cubicBezTo>
                    <a:pt x="265034" y="99116"/>
                    <a:pt x="253667" y="99116"/>
                    <a:pt x="246600" y="106174"/>
                  </a:cubicBezTo>
                  <a:cubicBezTo>
                    <a:pt x="239687" y="113232"/>
                    <a:pt x="239687" y="124586"/>
                    <a:pt x="246600" y="131490"/>
                  </a:cubicBezTo>
                  <a:lnTo>
                    <a:pt x="276556" y="161409"/>
                  </a:lnTo>
                  <a:cubicBezTo>
                    <a:pt x="280089" y="164938"/>
                    <a:pt x="284698" y="166626"/>
                    <a:pt x="289307" y="166626"/>
                  </a:cubicBezTo>
                  <a:cubicBezTo>
                    <a:pt x="293915" y="166626"/>
                    <a:pt x="298524" y="164938"/>
                    <a:pt x="301903" y="161409"/>
                  </a:cubicBezTo>
                  <a:lnTo>
                    <a:pt x="361816" y="101724"/>
                  </a:lnTo>
                  <a:cubicBezTo>
                    <a:pt x="368728" y="94667"/>
                    <a:pt x="368728" y="83313"/>
                    <a:pt x="361816" y="76255"/>
                  </a:cubicBezTo>
                  <a:cubicBezTo>
                    <a:pt x="358282" y="72803"/>
                    <a:pt x="353674" y="71077"/>
                    <a:pt x="349065" y="71077"/>
                  </a:cubicBezTo>
                  <a:close/>
                  <a:moveTo>
                    <a:pt x="538450" y="33730"/>
                  </a:moveTo>
                  <a:cubicBezTo>
                    <a:pt x="577091" y="33730"/>
                    <a:pt x="608416" y="65055"/>
                    <a:pt x="608416" y="103696"/>
                  </a:cubicBezTo>
                  <a:cubicBezTo>
                    <a:pt x="608416" y="142337"/>
                    <a:pt x="577091" y="173662"/>
                    <a:pt x="538450" y="173662"/>
                  </a:cubicBezTo>
                  <a:cubicBezTo>
                    <a:pt x="499809" y="173662"/>
                    <a:pt x="468484" y="142337"/>
                    <a:pt x="468484" y="103696"/>
                  </a:cubicBezTo>
                  <a:cubicBezTo>
                    <a:pt x="468484" y="65055"/>
                    <a:pt x="499809" y="33730"/>
                    <a:pt x="538450" y="33730"/>
                  </a:cubicBezTo>
                  <a:close/>
                  <a:moveTo>
                    <a:pt x="70001" y="33730"/>
                  </a:moveTo>
                  <a:cubicBezTo>
                    <a:pt x="108661" y="33730"/>
                    <a:pt x="140002" y="65055"/>
                    <a:pt x="140002" y="103696"/>
                  </a:cubicBezTo>
                  <a:cubicBezTo>
                    <a:pt x="140002" y="142337"/>
                    <a:pt x="108661" y="173662"/>
                    <a:pt x="70001" y="173662"/>
                  </a:cubicBezTo>
                  <a:cubicBezTo>
                    <a:pt x="31341" y="173662"/>
                    <a:pt x="0" y="142337"/>
                    <a:pt x="0" y="103696"/>
                  </a:cubicBezTo>
                  <a:cubicBezTo>
                    <a:pt x="0" y="65055"/>
                    <a:pt x="31341" y="33730"/>
                    <a:pt x="70001" y="33730"/>
                  </a:cubicBezTo>
                  <a:close/>
                  <a:moveTo>
                    <a:pt x="304208" y="0"/>
                  </a:moveTo>
                  <a:cubicBezTo>
                    <a:pt x="369804" y="0"/>
                    <a:pt x="423110" y="53394"/>
                    <a:pt x="423110" y="118909"/>
                  </a:cubicBezTo>
                  <a:cubicBezTo>
                    <a:pt x="423110" y="184424"/>
                    <a:pt x="369804" y="237664"/>
                    <a:pt x="304208" y="237664"/>
                  </a:cubicBezTo>
                  <a:cubicBezTo>
                    <a:pt x="238612" y="237664"/>
                    <a:pt x="185305" y="184424"/>
                    <a:pt x="185305" y="118909"/>
                  </a:cubicBezTo>
                  <a:cubicBezTo>
                    <a:pt x="185305" y="53394"/>
                    <a:pt x="238612" y="0"/>
                    <a:pt x="304208" y="0"/>
                  </a:cubicBezTo>
                  <a:close/>
                </a:path>
              </a:pathLst>
            </a:custGeom>
            <a:solidFill>
              <a:srgbClr val="212745"/>
            </a:solidFill>
            <a:ln>
              <a:noFill/>
            </a:ln>
          </p:spPr>
        </p:sp>
      </p:grpSp>
      <p:sp>
        <p:nvSpPr>
          <p:cNvPr id="2" name="文本框 1">
            <a:extLst>
              <a:ext uri="{FF2B5EF4-FFF2-40B4-BE49-F238E27FC236}">
                <a16:creationId xmlns:a16="http://schemas.microsoft.com/office/drawing/2014/main" id="{D068AC9A-3635-806B-F8D2-6F33FC425B4A}"/>
              </a:ext>
            </a:extLst>
          </p:cNvPr>
          <p:cNvSpPr txBox="1"/>
          <p:nvPr/>
        </p:nvSpPr>
        <p:spPr>
          <a:xfrm>
            <a:off x="3998529" y="1103824"/>
            <a:ext cx="6096000" cy="369332"/>
          </a:xfrm>
          <a:prstGeom prst="rect">
            <a:avLst/>
          </a:prstGeom>
          <a:noFill/>
        </p:spPr>
        <p:txBody>
          <a:bodyPr wrap="square">
            <a:spAutoFit/>
          </a:bodyPr>
          <a:lstStyle/>
          <a:p>
            <a:r>
              <a:rPr lang="zh-CN" altLang="zh-CN" sz="1800" dirty="0">
                <a:solidFill>
                  <a:schemeClr val="bg1"/>
                </a:solidFill>
                <a:effectLst/>
                <a:ea typeface="等线" panose="02010600030101010101" pitchFamily="2" charset="-122"/>
                <a:cs typeface="Times New Roman" panose="02020603050405020304" pitchFamily="18" charset="0"/>
              </a:rPr>
              <a:t>物联网的数据采集端通常使用传感器。</a:t>
            </a:r>
            <a:endParaRPr lang="zh-CN" altLang="en-US" dirty="0">
              <a:solidFill>
                <a:schemeClr val="bg1"/>
              </a:solidFill>
            </a:endParaRPr>
          </a:p>
        </p:txBody>
      </p:sp>
      <p:sp>
        <p:nvSpPr>
          <p:cNvPr id="4" name="文本框 3">
            <a:extLst>
              <a:ext uri="{FF2B5EF4-FFF2-40B4-BE49-F238E27FC236}">
                <a16:creationId xmlns:a16="http://schemas.microsoft.com/office/drawing/2014/main" id="{1DC48068-C714-03E0-783D-BE7A749153C7}"/>
              </a:ext>
            </a:extLst>
          </p:cNvPr>
          <p:cNvSpPr txBox="1"/>
          <p:nvPr/>
        </p:nvSpPr>
        <p:spPr>
          <a:xfrm>
            <a:off x="2821565" y="2856192"/>
            <a:ext cx="6096000" cy="923330"/>
          </a:xfrm>
          <a:prstGeom prst="rect">
            <a:avLst/>
          </a:prstGeom>
          <a:noFill/>
        </p:spPr>
        <p:txBody>
          <a:bodyPr wrap="square">
            <a:spAutoFit/>
          </a:bodyPr>
          <a:lstStyle/>
          <a:p>
            <a:pPr algn="ctr"/>
            <a:r>
              <a:rPr lang="zh-CN" altLang="zh-CN" sz="1800" dirty="0">
                <a:solidFill>
                  <a:schemeClr val="bg1"/>
                </a:solidFill>
                <a:effectLst/>
                <a:ea typeface="等线" panose="02010600030101010101" pitchFamily="2" charset="-122"/>
                <a:cs typeface="Times New Roman" panose="02020603050405020304" pitchFamily="18" charset="0"/>
              </a:rPr>
              <a:t>基本技术要点是实现自动识别技术</a:t>
            </a:r>
            <a:endParaRPr lang="en-US" altLang="zh-CN" sz="1800" dirty="0">
              <a:solidFill>
                <a:schemeClr val="bg1"/>
              </a:solidFill>
              <a:effectLst/>
              <a:ea typeface="等线" panose="02010600030101010101" pitchFamily="2" charset="-122"/>
              <a:cs typeface="Times New Roman" panose="02020603050405020304" pitchFamily="18" charset="0"/>
            </a:endParaRPr>
          </a:p>
          <a:p>
            <a:pPr algn="ctr"/>
            <a:r>
              <a:rPr lang="zh-CN" altLang="zh-CN" sz="1800" dirty="0">
                <a:solidFill>
                  <a:schemeClr val="bg1"/>
                </a:solidFill>
                <a:effectLst/>
                <a:ea typeface="等线" panose="02010600030101010101" pitchFamily="2" charset="-122"/>
                <a:cs typeface="Times New Roman" panose="02020603050405020304" pitchFamily="18" charset="0"/>
              </a:rPr>
              <a:t>传感器技术具有快速、实时和准确获取客观世界实体信息的特点，并能生成信息系统可识别的信号</a:t>
            </a:r>
            <a:endParaRPr lang="zh-CN" altLang="en-US" dirty="0">
              <a:solidFill>
                <a:schemeClr val="bg1"/>
              </a:solidFill>
            </a:endParaRPr>
          </a:p>
        </p:txBody>
      </p:sp>
    </p:spTree>
    <p:extLst>
      <p:ext uri="{BB962C8B-B14F-4D97-AF65-F5344CB8AC3E}">
        <p14:creationId xmlns:p14="http://schemas.microsoft.com/office/powerpoint/2010/main" val="3544801329"/>
      </p:ext>
    </p:extLst>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3250569" y="174194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2</a:t>
              </a:r>
              <a:endParaRPr kumimoji="0" lang="zh-CN" altLang="en-US"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8201BF6F-4889-41AE-A4A4-DFFBCF725F12}"/>
                  </a:ext>
                </a:extLst>
              </p:cNvPr>
              <p:cNvSpPr txBox="1"/>
              <p:nvPr/>
            </p:nvSpPr>
            <p:spPr>
              <a:xfrm>
                <a:off x="5400069" y="3755495"/>
                <a:ext cx="1402078" cy="299513"/>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射频识别技术</a:t>
                </a:r>
              </a:p>
            </p:txBody>
          </p:sp>
        </p:grpSp>
      </p:grpSp>
      <p:sp>
        <p:nvSpPr>
          <p:cNvPr id="8" name="PA-椭圆 7">
            <a:extLst>
              <a:ext uri="{FF2B5EF4-FFF2-40B4-BE49-F238E27FC236}">
                <a16:creationId xmlns:a16="http://schemas.microsoft.com/office/drawing/2014/main" id="{F463C885-1493-4714-B699-7E481FBDB684}"/>
              </a:ext>
            </a:extLst>
          </p:cNvPr>
          <p:cNvSpPr/>
          <p:nvPr>
            <p:custDataLst>
              <p:tags r:id="rId2"/>
            </p:custDataLst>
          </p:nvPr>
        </p:nvSpPr>
        <p:spPr>
          <a:xfrm>
            <a:off x="2311863" y="3373644"/>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9" name="PA-椭圆 8">
            <a:extLst>
              <a:ext uri="{FF2B5EF4-FFF2-40B4-BE49-F238E27FC236}">
                <a16:creationId xmlns:a16="http://schemas.microsoft.com/office/drawing/2014/main" id="{881CA8BC-0FDD-4347-886F-1BDAAB87E079}"/>
              </a:ext>
            </a:extLst>
          </p:cNvPr>
          <p:cNvSpPr/>
          <p:nvPr>
            <p:custDataLst>
              <p:tags r:id="rId3"/>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0" name="PA-椭圆 9">
            <a:extLst>
              <a:ext uri="{FF2B5EF4-FFF2-40B4-BE49-F238E27FC236}">
                <a16:creationId xmlns:a16="http://schemas.microsoft.com/office/drawing/2014/main" id="{56E67013-CB01-4087-BD65-128285A9511C}"/>
              </a:ext>
            </a:extLst>
          </p:cNvPr>
          <p:cNvSpPr/>
          <p:nvPr>
            <p:custDataLst>
              <p:tags r:id="rId4"/>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1" name="PA-椭圆 10">
            <a:extLst>
              <a:ext uri="{FF2B5EF4-FFF2-40B4-BE49-F238E27FC236}">
                <a16:creationId xmlns:a16="http://schemas.microsoft.com/office/drawing/2014/main" id="{F463C885-1493-4714-B699-7E481FBDB684}"/>
              </a:ext>
            </a:extLst>
          </p:cNvPr>
          <p:cNvSpPr/>
          <p:nvPr>
            <p:custDataLst>
              <p:tags r:id="rId5"/>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PA-椭圆 11">
            <a:extLst>
              <a:ext uri="{FF2B5EF4-FFF2-40B4-BE49-F238E27FC236}">
                <a16:creationId xmlns:a16="http://schemas.microsoft.com/office/drawing/2014/main" id="{F463C885-1493-4714-B699-7E481FBDB684}"/>
              </a:ext>
            </a:extLst>
          </p:cNvPr>
          <p:cNvSpPr/>
          <p:nvPr>
            <p:custDataLst>
              <p:tags r:id="rId6"/>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261674445"/>
      </p:ext>
    </p:extLst>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50"/>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2</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3759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12745"/>
                    </a:solidFill>
                    <a:latin typeface="思源黑体 CN Medium" panose="020B0600000000000000" pitchFamily="34" charset="-122"/>
                    <a:ea typeface="思源黑体 CN Medium" panose="020B0600000000000000" pitchFamily="34" charset="-122"/>
                  </a:rPr>
                  <a:t>主要组成</a:t>
                </a:r>
                <a:endPar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endParaRPr>
              </a:p>
            </p:txBody>
          </p:sp>
        </p:grpSp>
      </p:grpSp>
      <p:sp>
        <p:nvSpPr>
          <p:cNvPr id="12" name="椭圆 11">
            <a:extLst>
              <a:ext uri="{FF2B5EF4-FFF2-40B4-BE49-F238E27FC236}">
                <a16:creationId xmlns:a16="http://schemas.microsoft.com/office/drawing/2014/main" id="{3AE7BE53-EC0F-4BF4-BD3F-4E076704662C}"/>
              </a:ext>
            </a:extLst>
          </p:cNvPr>
          <p:cNvSpPr/>
          <p:nvPr/>
        </p:nvSpPr>
        <p:spPr>
          <a:xfrm>
            <a:off x="748719" y="4379754"/>
            <a:ext cx="10694562" cy="10694562"/>
          </a:xfrm>
          <a:prstGeom prst="ellipse">
            <a:avLst/>
          </a:prstGeom>
          <a:gradFill flip="none" rotWithShape="1">
            <a:gsLst>
              <a:gs pos="0">
                <a:schemeClr val="accent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13" name="椭圆 12">
            <a:extLst>
              <a:ext uri="{FF2B5EF4-FFF2-40B4-BE49-F238E27FC236}">
                <a16:creationId xmlns:a16="http://schemas.microsoft.com/office/drawing/2014/main" id="{4D3F3D47-B060-48C9-9FF9-2B4016AB22F5}"/>
              </a:ext>
            </a:extLst>
          </p:cNvPr>
          <p:cNvSpPr/>
          <p:nvPr/>
        </p:nvSpPr>
        <p:spPr>
          <a:xfrm>
            <a:off x="76200" y="3707235"/>
            <a:ext cx="12039600" cy="12039600"/>
          </a:xfrm>
          <a:prstGeom prst="ellipse">
            <a:avLst/>
          </a:pr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nvGrpSpPr>
          <p:cNvPr id="14" name="组合 13"/>
          <p:cNvGrpSpPr/>
          <p:nvPr/>
        </p:nvGrpSpPr>
        <p:grpSpPr>
          <a:xfrm>
            <a:off x="673538" y="1946377"/>
            <a:ext cx="2053346" cy="3845240"/>
            <a:chOff x="673538" y="1946377"/>
            <a:chExt cx="2053346" cy="3845240"/>
          </a:xfrm>
        </p:grpSpPr>
        <p:grpSp>
          <p:nvGrpSpPr>
            <p:cNvPr id="15" name="组合 14">
              <a:extLst>
                <a:ext uri="{FF2B5EF4-FFF2-40B4-BE49-F238E27FC236}">
                  <a16:creationId xmlns:a16="http://schemas.microsoft.com/office/drawing/2014/main" id="{BCECB2E7-41D5-4299-878F-A3996D82A290}"/>
                </a:ext>
              </a:extLst>
            </p:cNvPr>
            <p:cNvGrpSpPr/>
            <p:nvPr/>
          </p:nvGrpSpPr>
          <p:grpSpPr>
            <a:xfrm rot="2587660">
              <a:off x="1534484" y="5460161"/>
              <a:ext cx="331456" cy="331456"/>
              <a:chOff x="1525920" y="4514610"/>
              <a:chExt cx="169530" cy="169530"/>
            </a:xfrm>
          </p:grpSpPr>
          <p:sp>
            <p:nvSpPr>
              <p:cNvPr id="23" name="椭圆 22">
                <a:extLst>
                  <a:ext uri="{FF2B5EF4-FFF2-40B4-BE49-F238E27FC236}">
                    <a16:creationId xmlns:a16="http://schemas.microsoft.com/office/drawing/2014/main" id="{CE639CA2-88A1-4FC6-BB3B-95A934A3DB26}"/>
                  </a:ext>
                </a:extLst>
              </p:cNvPr>
              <p:cNvSpPr/>
              <p:nvPr/>
            </p:nvSpPr>
            <p:spPr>
              <a:xfrm>
                <a:off x="1525920" y="4514610"/>
                <a:ext cx="169530" cy="169530"/>
              </a:xfrm>
              <a:prstGeom prst="ellipse">
                <a:avLst/>
              </a:prstGeom>
              <a:gradFill>
                <a:gsLst>
                  <a:gs pos="0">
                    <a:schemeClr val="accent2">
                      <a:alpha val="30000"/>
                    </a:schemeClr>
                  </a:gs>
                  <a:gs pos="100000">
                    <a:schemeClr val="accent1">
                      <a:alpha val="3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24" name="椭圆 23">
                <a:extLst>
                  <a:ext uri="{FF2B5EF4-FFF2-40B4-BE49-F238E27FC236}">
                    <a16:creationId xmlns:a16="http://schemas.microsoft.com/office/drawing/2014/main" id="{D73E27B1-0710-40F2-8364-9FF4DF42513B}"/>
                  </a:ext>
                </a:extLst>
              </p:cNvPr>
              <p:cNvSpPr/>
              <p:nvPr/>
            </p:nvSpPr>
            <p:spPr>
              <a:xfrm>
                <a:off x="1575449" y="4564139"/>
                <a:ext cx="70472" cy="70472"/>
              </a:xfrm>
              <a:prstGeom prst="ellipse">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cxnSp>
          <p:nvCxnSpPr>
            <p:cNvPr id="16" name="直接连接符 15">
              <a:extLst>
                <a:ext uri="{FF2B5EF4-FFF2-40B4-BE49-F238E27FC236}">
                  <a16:creationId xmlns:a16="http://schemas.microsoft.com/office/drawing/2014/main" id="{EB5BF2D9-9675-43D9-94B4-11C3ECD6CDA8}"/>
                </a:ext>
              </a:extLst>
            </p:cNvPr>
            <p:cNvCxnSpPr>
              <a:cxnSpLocks/>
            </p:cNvCxnSpPr>
            <p:nvPr/>
          </p:nvCxnSpPr>
          <p:spPr>
            <a:xfrm flipV="1">
              <a:off x="1700212" y="3218807"/>
              <a:ext cx="0" cy="211567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673538" y="1946377"/>
              <a:ext cx="2053346" cy="1112905"/>
              <a:chOff x="673538" y="1946377"/>
              <a:chExt cx="2053346" cy="1112905"/>
            </a:xfrm>
          </p:grpSpPr>
          <p:grpSp>
            <p:nvGrpSpPr>
              <p:cNvPr id="18" name="组合 17">
                <a:extLst>
                  <a:ext uri="{FF2B5EF4-FFF2-40B4-BE49-F238E27FC236}">
                    <a16:creationId xmlns:a16="http://schemas.microsoft.com/office/drawing/2014/main" id="{BCC30D56-2E51-498E-873C-A2EB6B439ED1}"/>
                  </a:ext>
                </a:extLst>
              </p:cNvPr>
              <p:cNvGrpSpPr/>
              <p:nvPr/>
            </p:nvGrpSpPr>
            <p:grpSpPr>
              <a:xfrm>
                <a:off x="695325" y="1946377"/>
                <a:ext cx="2009775" cy="1112905"/>
                <a:chOff x="695325" y="1946377"/>
                <a:chExt cx="2009775" cy="1112905"/>
              </a:xfrm>
            </p:grpSpPr>
            <p:sp>
              <p:nvSpPr>
                <p:cNvPr id="21" name="矩形: 圆角 46">
                  <a:extLst>
                    <a:ext uri="{FF2B5EF4-FFF2-40B4-BE49-F238E27FC236}">
                      <a16:creationId xmlns:a16="http://schemas.microsoft.com/office/drawing/2014/main" id="{ECE8CEC1-CEEA-4C28-9E52-F12C767BD695}"/>
                    </a:ext>
                  </a:extLst>
                </p:cNvPr>
                <p:cNvSpPr/>
                <p:nvPr/>
              </p:nvSpPr>
              <p:spPr>
                <a:xfrm>
                  <a:off x="695325" y="1946377"/>
                  <a:ext cx="2009775" cy="1112905"/>
                </a:xfrm>
                <a:prstGeom prst="roundRect">
                  <a:avLst>
                    <a:gd name="adj" fmla="val 11298"/>
                  </a:avLst>
                </a:prstGeom>
                <a:gradFill>
                  <a:gsLst>
                    <a:gs pos="15000">
                      <a:schemeClr val="accent1">
                        <a:alpha val="0"/>
                      </a:schemeClr>
                    </a:gs>
                    <a:gs pos="100000">
                      <a:schemeClr val="accent2">
                        <a:alpha val="2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22" name="矩形: 圆角 44">
                  <a:extLst>
                    <a:ext uri="{FF2B5EF4-FFF2-40B4-BE49-F238E27FC236}">
                      <a16:creationId xmlns:a16="http://schemas.microsoft.com/office/drawing/2014/main" id="{3A83343D-F013-4FA2-9746-A08EFC96654B}"/>
                    </a:ext>
                  </a:extLst>
                </p:cNvPr>
                <p:cNvSpPr/>
                <p:nvPr/>
              </p:nvSpPr>
              <p:spPr>
                <a:xfrm>
                  <a:off x="695325" y="1946378"/>
                  <a:ext cx="2009775" cy="424852"/>
                </a:xfrm>
                <a:prstGeom prst="roundRect">
                  <a:avLst>
                    <a:gd name="adj" fmla="val 11298"/>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sp>
            <p:nvSpPr>
              <p:cNvPr id="19" name="矩形 18">
                <a:extLst>
                  <a:ext uri="{FF2B5EF4-FFF2-40B4-BE49-F238E27FC236}">
                    <a16:creationId xmlns:a16="http://schemas.microsoft.com/office/drawing/2014/main" id="{40767051-B347-42F2-BA7F-E320133AA984}"/>
                  </a:ext>
                </a:extLst>
              </p:cNvPr>
              <p:cNvSpPr/>
              <p:nvPr/>
            </p:nvSpPr>
            <p:spPr>
              <a:xfrm>
                <a:off x="1094918" y="1958749"/>
                <a:ext cx="1210588" cy="400110"/>
              </a:xfrm>
              <a:prstGeom prst="rect">
                <a:avLst/>
              </a:prstGeom>
            </p:spPr>
            <p:txBody>
              <a:bodyPr wrap="non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000" b="0" i="0" u="none" strike="noStrike" kern="1200" cap="none" spc="0" normalizeH="0" baseline="0" noProof="1">
                    <a:ln>
                      <a:noFill/>
                    </a:ln>
                    <a:solidFill>
                      <a:srgbClr val="212745"/>
                    </a:solidFill>
                    <a:effectLst/>
                    <a:uLnTx/>
                    <a:uFillTx/>
                    <a:latin typeface="思源黑体 CN Medium" panose="020B0600000000000000" pitchFamily="34" charset="-122"/>
                    <a:ea typeface="思源黑体 CN Medium" panose="020B0600000000000000" pitchFamily="34" charset="-122"/>
                  </a:rPr>
                  <a:t>电子标签</a:t>
                </a:r>
              </a:p>
            </p:txBody>
          </p:sp>
          <p:sp>
            <p:nvSpPr>
              <p:cNvPr id="20" name="文本框 19"/>
              <p:cNvSpPr txBox="1"/>
              <p:nvPr/>
            </p:nvSpPr>
            <p:spPr>
              <a:xfrm>
                <a:off x="673538" y="2383601"/>
                <a:ext cx="2053346" cy="617605"/>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可以贴在或嵌入物体中，用于识别物体并获取相关数据</a:t>
                </a:r>
              </a:p>
            </p:txBody>
          </p:sp>
        </p:grpSp>
      </p:grpSp>
      <p:grpSp>
        <p:nvGrpSpPr>
          <p:cNvPr id="25" name="组合 24"/>
          <p:cNvGrpSpPr/>
          <p:nvPr/>
        </p:nvGrpSpPr>
        <p:grpSpPr>
          <a:xfrm>
            <a:off x="5091113" y="1946377"/>
            <a:ext cx="2009775" cy="1944088"/>
            <a:chOff x="5091113" y="1946377"/>
            <a:chExt cx="2009775" cy="1944088"/>
          </a:xfrm>
        </p:grpSpPr>
        <p:grpSp>
          <p:nvGrpSpPr>
            <p:cNvPr id="26" name="组合 25">
              <a:extLst>
                <a:ext uri="{FF2B5EF4-FFF2-40B4-BE49-F238E27FC236}">
                  <a16:creationId xmlns:a16="http://schemas.microsoft.com/office/drawing/2014/main" id="{DC094A93-9626-441C-882B-2338A21CB6BA}"/>
                </a:ext>
              </a:extLst>
            </p:cNvPr>
            <p:cNvGrpSpPr/>
            <p:nvPr/>
          </p:nvGrpSpPr>
          <p:grpSpPr>
            <a:xfrm rot="2587660">
              <a:off x="5930272" y="3559009"/>
              <a:ext cx="331456" cy="331456"/>
              <a:chOff x="1525920" y="4514610"/>
              <a:chExt cx="169530" cy="169530"/>
            </a:xfrm>
          </p:grpSpPr>
          <p:sp>
            <p:nvSpPr>
              <p:cNvPr id="34" name="椭圆 33">
                <a:extLst>
                  <a:ext uri="{FF2B5EF4-FFF2-40B4-BE49-F238E27FC236}">
                    <a16:creationId xmlns:a16="http://schemas.microsoft.com/office/drawing/2014/main" id="{A8BC036B-1721-4683-AC0C-D588D1796708}"/>
                  </a:ext>
                </a:extLst>
              </p:cNvPr>
              <p:cNvSpPr/>
              <p:nvPr/>
            </p:nvSpPr>
            <p:spPr>
              <a:xfrm>
                <a:off x="1525920" y="4514610"/>
                <a:ext cx="169530" cy="169530"/>
              </a:xfrm>
              <a:prstGeom prst="ellipse">
                <a:avLst/>
              </a:prstGeom>
              <a:gradFill>
                <a:gsLst>
                  <a:gs pos="0">
                    <a:schemeClr val="accent2">
                      <a:alpha val="30000"/>
                    </a:schemeClr>
                  </a:gs>
                  <a:gs pos="100000">
                    <a:schemeClr val="accent1">
                      <a:alpha val="3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35" name="椭圆 34">
                <a:extLst>
                  <a:ext uri="{FF2B5EF4-FFF2-40B4-BE49-F238E27FC236}">
                    <a16:creationId xmlns:a16="http://schemas.microsoft.com/office/drawing/2014/main" id="{AB938751-28BB-4EE4-A0AC-AAD7E632FA00}"/>
                  </a:ext>
                </a:extLst>
              </p:cNvPr>
              <p:cNvSpPr/>
              <p:nvPr/>
            </p:nvSpPr>
            <p:spPr>
              <a:xfrm>
                <a:off x="1575449" y="4564139"/>
                <a:ext cx="70472" cy="70472"/>
              </a:xfrm>
              <a:prstGeom prst="ellipse">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cxnSp>
          <p:nvCxnSpPr>
            <p:cNvPr id="27" name="直接连接符 26">
              <a:extLst>
                <a:ext uri="{FF2B5EF4-FFF2-40B4-BE49-F238E27FC236}">
                  <a16:creationId xmlns:a16="http://schemas.microsoft.com/office/drawing/2014/main" id="{D325E901-CAB0-4168-9B78-8CF14EE853E2}"/>
                </a:ext>
              </a:extLst>
            </p:cNvPr>
            <p:cNvCxnSpPr>
              <a:cxnSpLocks/>
            </p:cNvCxnSpPr>
            <p:nvPr/>
          </p:nvCxnSpPr>
          <p:spPr>
            <a:xfrm flipV="1">
              <a:off x="6095999" y="3218808"/>
              <a:ext cx="0" cy="27167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5091113" y="1946377"/>
              <a:ext cx="2009775" cy="1112905"/>
              <a:chOff x="5091113" y="1946377"/>
              <a:chExt cx="2009775" cy="1112905"/>
            </a:xfrm>
          </p:grpSpPr>
          <p:grpSp>
            <p:nvGrpSpPr>
              <p:cNvPr id="29" name="组合 28">
                <a:extLst>
                  <a:ext uri="{FF2B5EF4-FFF2-40B4-BE49-F238E27FC236}">
                    <a16:creationId xmlns:a16="http://schemas.microsoft.com/office/drawing/2014/main" id="{D6C437A3-EA13-4AC3-99B6-A2C548189416}"/>
                  </a:ext>
                </a:extLst>
              </p:cNvPr>
              <p:cNvGrpSpPr/>
              <p:nvPr/>
            </p:nvGrpSpPr>
            <p:grpSpPr>
              <a:xfrm>
                <a:off x="5091113" y="1946377"/>
                <a:ext cx="2009775" cy="1112905"/>
                <a:chOff x="695325" y="1946377"/>
                <a:chExt cx="2009775" cy="1112905"/>
              </a:xfrm>
            </p:grpSpPr>
            <p:sp>
              <p:nvSpPr>
                <p:cNvPr id="32" name="矩形: 圆角 49">
                  <a:extLst>
                    <a:ext uri="{FF2B5EF4-FFF2-40B4-BE49-F238E27FC236}">
                      <a16:creationId xmlns:a16="http://schemas.microsoft.com/office/drawing/2014/main" id="{D1A7EBF7-7B30-46B1-B6B9-2AFCE1BE967A}"/>
                    </a:ext>
                  </a:extLst>
                </p:cNvPr>
                <p:cNvSpPr/>
                <p:nvPr/>
              </p:nvSpPr>
              <p:spPr>
                <a:xfrm>
                  <a:off x="695325" y="1946377"/>
                  <a:ext cx="2009775" cy="1112905"/>
                </a:xfrm>
                <a:prstGeom prst="roundRect">
                  <a:avLst>
                    <a:gd name="adj" fmla="val 11298"/>
                  </a:avLst>
                </a:prstGeom>
                <a:gradFill>
                  <a:gsLst>
                    <a:gs pos="15000">
                      <a:schemeClr val="accent1">
                        <a:alpha val="0"/>
                      </a:schemeClr>
                    </a:gs>
                    <a:gs pos="100000">
                      <a:schemeClr val="accent2">
                        <a:alpha val="2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bg1"/>
                    </a:solidFill>
                    <a:effectLst/>
                    <a:uLnTx/>
                    <a:uFillTx/>
                    <a:latin typeface="Avenir LT 35 Light"/>
                    <a:cs typeface="+mn-cs"/>
                  </a:endParaRPr>
                </a:p>
              </p:txBody>
            </p:sp>
            <p:sp>
              <p:nvSpPr>
                <p:cNvPr id="33" name="矩形: 圆角 59">
                  <a:extLst>
                    <a:ext uri="{FF2B5EF4-FFF2-40B4-BE49-F238E27FC236}">
                      <a16:creationId xmlns:a16="http://schemas.microsoft.com/office/drawing/2014/main" id="{FF981691-7A2C-43E9-9A47-0CA98E4744C6}"/>
                    </a:ext>
                  </a:extLst>
                </p:cNvPr>
                <p:cNvSpPr/>
                <p:nvPr/>
              </p:nvSpPr>
              <p:spPr>
                <a:xfrm>
                  <a:off x="695325" y="1946378"/>
                  <a:ext cx="2009775" cy="424852"/>
                </a:xfrm>
                <a:prstGeom prst="roundRect">
                  <a:avLst>
                    <a:gd name="adj" fmla="val 11298"/>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sp>
            <p:nvSpPr>
              <p:cNvPr id="30" name="矩形 29">
                <a:extLst>
                  <a:ext uri="{FF2B5EF4-FFF2-40B4-BE49-F238E27FC236}">
                    <a16:creationId xmlns:a16="http://schemas.microsoft.com/office/drawing/2014/main" id="{F70BD1FF-9B54-405D-A0F6-03EA1A97D235}"/>
                  </a:ext>
                </a:extLst>
              </p:cNvPr>
              <p:cNvSpPr/>
              <p:nvPr/>
            </p:nvSpPr>
            <p:spPr>
              <a:xfrm>
                <a:off x="5332810" y="1958749"/>
                <a:ext cx="1526380" cy="400110"/>
              </a:xfrm>
              <a:prstGeom prst="rect">
                <a:avLst/>
              </a:prstGeom>
            </p:spPr>
            <p:txBody>
              <a:bodyPr wrap="none">
                <a:spAutoFit/>
              </a:bodyPr>
              <a:lstStyle/>
              <a:p>
                <a:pPr lvl="0" algn="ctr" fontAlgn="base">
                  <a:spcBef>
                    <a:spcPct val="0"/>
                  </a:spcBef>
                  <a:spcAft>
                    <a:spcPct val="0"/>
                  </a:spcAft>
                  <a:defRPr/>
                </a:pPr>
                <a:r>
                  <a:rPr lang="en-US" altLang="zh-CN" sz="2000" noProof="1">
                    <a:solidFill>
                      <a:srgbClr val="212745"/>
                    </a:solidFill>
                    <a:latin typeface="思源黑体 CN Medium" panose="020B0600000000000000" pitchFamily="34" charset="-122"/>
                    <a:ea typeface="思源黑体 CN Medium" panose="020B0600000000000000" pitchFamily="34" charset="-122"/>
                  </a:rPr>
                  <a:t>RFID</a:t>
                </a:r>
                <a:r>
                  <a:rPr lang="zh-CN" altLang="en-US" sz="2000" noProof="1">
                    <a:solidFill>
                      <a:srgbClr val="212745"/>
                    </a:solidFill>
                    <a:latin typeface="思源黑体 CN Medium" panose="020B0600000000000000" pitchFamily="34" charset="-122"/>
                    <a:ea typeface="思源黑体 CN Medium" panose="020B0600000000000000" pitchFamily="34" charset="-122"/>
                  </a:rPr>
                  <a:t>读写器</a:t>
                </a:r>
              </a:p>
            </p:txBody>
          </p:sp>
          <p:sp>
            <p:nvSpPr>
              <p:cNvPr id="31" name="文本框 30"/>
              <p:cNvSpPr txBox="1"/>
              <p:nvPr/>
            </p:nvSpPr>
            <p:spPr>
              <a:xfrm>
                <a:off x="5190174" y="2358859"/>
                <a:ext cx="1811650" cy="617605"/>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使用无线射频方式进行短距离传输</a:t>
                </a:r>
              </a:p>
            </p:txBody>
          </p:sp>
        </p:grpSp>
      </p:grpSp>
      <p:sp>
        <p:nvSpPr>
          <p:cNvPr id="36" name="tools_94869"/>
          <p:cNvSpPr>
            <a:spLocks noChangeAspect="1"/>
          </p:cNvSpPr>
          <p:nvPr/>
        </p:nvSpPr>
        <p:spPr bwMode="auto">
          <a:xfrm>
            <a:off x="5484875" y="5060577"/>
            <a:ext cx="1222251" cy="1215305"/>
          </a:xfrm>
          <a:custGeom>
            <a:avLst/>
            <a:gdLst>
              <a:gd name="T0" fmla="*/ 3682 w 4808"/>
              <a:gd name="T1" fmla="*/ 2763 h 4789"/>
              <a:gd name="T2" fmla="*/ 3420 w 4808"/>
              <a:gd name="T3" fmla="*/ 2703 h 4789"/>
              <a:gd name="T4" fmla="*/ 3026 w 4808"/>
              <a:gd name="T5" fmla="*/ 2392 h 4789"/>
              <a:gd name="T6" fmla="*/ 2818 w 4808"/>
              <a:gd name="T7" fmla="*/ 2517 h 4789"/>
              <a:gd name="T8" fmla="*/ 3219 w 4808"/>
              <a:gd name="T9" fmla="*/ 1876 h 4789"/>
              <a:gd name="T10" fmla="*/ 3609 w 4808"/>
              <a:gd name="T11" fmla="*/ 1953 h 4789"/>
              <a:gd name="T12" fmla="*/ 4553 w 4808"/>
              <a:gd name="T13" fmla="*/ 720 h 4789"/>
              <a:gd name="T14" fmla="*/ 4388 w 4808"/>
              <a:gd name="T15" fmla="*/ 680 h 4789"/>
              <a:gd name="T16" fmla="*/ 3872 w 4808"/>
              <a:gd name="T17" fmla="*/ 1161 h 4789"/>
              <a:gd name="T18" fmla="*/ 3859 w 4808"/>
              <a:gd name="T19" fmla="*/ 1160 h 4789"/>
              <a:gd name="T20" fmla="*/ 3491 w 4808"/>
              <a:gd name="T21" fmla="*/ 1099 h 4789"/>
              <a:gd name="T22" fmla="*/ 3432 w 4808"/>
              <a:gd name="T23" fmla="*/ 731 h 4789"/>
              <a:gd name="T24" fmla="*/ 3454 w 4808"/>
              <a:gd name="T25" fmla="*/ 658 h 4789"/>
              <a:gd name="T26" fmla="*/ 3938 w 4808"/>
              <a:gd name="T27" fmla="*/ 104 h 4789"/>
              <a:gd name="T28" fmla="*/ 3609 w 4808"/>
              <a:gd name="T29" fmla="*/ 0 h 4789"/>
              <a:gd name="T30" fmla="*/ 2710 w 4808"/>
              <a:gd name="T31" fmla="*/ 1369 h 4789"/>
              <a:gd name="T32" fmla="*/ 1300 w 4808"/>
              <a:gd name="T33" fmla="*/ 999 h 4789"/>
              <a:gd name="T34" fmla="*/ 1309 w 4808"/>
              <a:gd name="T35" fmla="*/ 892 h 4789"/>
              <a:gd name="T36" fmla="*/ 865 w 4808"/>
              <a:gd name="T37" fmla="*/ 294 h 4789"/>
              <a:gd name="T38" fmla="*/ 665 w 4808"/>
              <a:gd name="T39" fmla="*/ 298 h 4789"/>
              <a:gd name="T40" fmla="*/ 278 w 4808"/>
              <a:gd name="T41" fmla="*/ 787 h 4789"/>
              <a:gd name="T42" fmla="*/ 630 w 4808"/>
              <a:gd name="T43" fmla="*/ 1163 h 4789"/>
              <a:gd name="T44" fmla="*/ 926 w 4808"/>
              <a:gd name="T45" fmla="*/ 1291 h 4789"/>
              <a:gd name="T46" fmla="*/ 1018 w 4808"/>
              <a:gd name="T47" fmla="*/ 1282 h 4789"/>
              <a:gd name="T48" fmla="*/ 1485 w 4808"/>
              <a:gd name="T49" fmla="*/ 2594 h 4789"/>
              <a:gd name="T50" fmla="*/ 1037 w 4808"/>
              <a:gd name="T51" fmla="*/ 2572 h 4789"/>
              <a:gd name="T52" fmla="*/ 92 w 4808"/>
              <a:gd name="T53" fmla="*/ 3809 h 4789"/>
              <a:gd name="T54" fmla="*/ 186 w 4808"/>
              <a:gd name="T55" fmla="*/ 3882 h 4789"/>
              <a:gd name="T56" fmla="*/ 727 w 4808"/>
              <a:gd name="T57" fmla="*/ 3384 h 4789"/>
              <a:gd name="T58" fmla="*/ 789 w 4808"/>
              <a:gd name="T59" fmla="*/ 3371 h 4789"/>
              <a:gd name="T60" fmla="*/ 796 w 4808"/>
              <a:gd name="T61" fmla="*/ 3372 h 4789"/>
              <a:gd name="T62" fmla="*/ 1218 w 4808"/>
              <a:gd name="T63" fmla="*/ 3798 h 4789"/>
              <a:gd name="T64" fmla="*/ 1192 w 4808"/>
              <a:gd name="T65" fmla="*/ 3873 h 4789"/>
              <a:gd name="T66" fmla="*/ 707 w 4808"/>
              <a:gd name="T67" fmla="*/ 4427 h 4789"/>
              <a:gd name="T68" fmla="*/ 1037 w 4808"/>
              <a:gd name="T69" fmla="*/ 4531 h 4789"/>
              <a:gd name="T70" fmla="*/ 2016 w 4808"/>
              <a:gd name="T71" fmla="*/ 3551 h 4789"/>
              <a:gd name="T72" fmla="*/ 1994 w 4808"/>
              <a:gd name="T73" fmla="*/ 3103 h 4789"/>
              <a:gd name="T74" fmla="*/ 2535 w 4808"/>
              <a:gd name="T75" fmla="*/ 2799 h 4789"/>
              <a:gd name="T76" fmla="*/ 2410 w 4808"/>
              <a:gd name="T77" fmla="*/ 3007 h 4789"/>
              <a:gd name="T78" fmla="*/ 2721 w 4808"/>
              <a:gd name="T79" fmla="*/ 3401 h 4789"/>
              <a:gd name="T80" fmla="*/ 2781 w 4808"/>
              <a:gd name="T81" fmla="*/ 3663 h 4789"/>
              <a:gd name="T82" fmla="*/ 4013 w 4808"/>
              <a:gd name="T83" fmla="*/ 4789 h 4789"/>
              <a:gd name="T84" fmla="*/ 4734 w 4808"/>
              <a:gd name="T85" fmla="*/ 4173 h 4789"/>
              <a:gd name="T86" fmla="*/ 4734 w 4808"/>
              <a:gd name="T87" fmla="*/ 3815 h 4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808" h="4789">
                <a:moveTo>
                  <a:pt x="4734" y="3815"/>
                </a:moveTo>
                <a:lnTo>
                  <a:pt x="3682" y="2763"/>
                </a:lnTo>
                <a:cubicBezTo>
                  <a:pt x="3634" y="2715"/>
                  <a:pt x="3570" y="2689"/>
                  <a:pt x="3502" y="2689"/>
                </a:cubicBezTo>
                <a:cubicBezTo>
                  <a:pt x="3474" y="2689"/>
                  <a:pt x="3446" y="2694"/>
                  <a:pt x="3420" y="2703"/>
                </a:cubicBezTo>
                <a:lnTo>
                  <a:pt x="3167" y="2450"/>
                </a:lnTo>
                <a:cubicBezTo>
                  <a:pt x="3130" y="2413"/>
                  <a:pt x="3079" y="2392"/>
                  <a:pt x="3026" y="2392"/>
                </a:cubicBezTo>
                <a:cubicBezTo>
                  <a:pt x="2972" y="2392"/>
                  <a:pt x="2922" y="2413"/>
                  <a:pt x="2884" y="2450"/>
                </a:cubicBezTo>
                <a:lnTo>
                  <a:pt x="2818" y="2517"/>
                </a:lnTo>
                <a:lnTo>
                  <a:pt x="2699" y="2398"/>
                </a:lnTo>
                <a:lnTo>
                  <a:pt x="3219" y="1876"/>
                </a:lnTo>
                <a:cubicBezTo>
                  <a:pt x="3340" y="1928"/>
                  <a:pt x="3472" y="1953"/>
                  <a:pt x="3609" y="1953"/>
                </a:cubicBezTo>
                <a:lnTo>
                  <a:pt x="3609" y="1953"/>
                </a:lnTo>
                <a:cubicBezTo>
                  <a:pt x="3870" y="1953"/>
                  <a:pt x="4116" y="1854"/>
                  <a:pt x="4301" y="1669"/>
                </a:cubicBezTo>
                <a:cubicBezTo>
                  <a:pt x="4549" y="1421"/>
                  <a:pt x="4646" y="1059"/>
                  <a:pt x="4553" y="720"/>
                </a:cubicBezTo>
                <a:cubicBezTo>
                  <a:pt x="4542" y="678"/>
                  <a:pt x="4502" y="648"/>
                  <a:pt x="4459" y="648"/>
                </a:cubicBezTo>
                <a:cubicBezTo>
                  <a:pt x="4441" y="648"/>
                  <a:pt x="4413" y="654"/>
                  <a:pt x="4388" y="680"/>
                </a:cubicBezTo>
                <a:cubicBezTo>
                  <a:pt x="4384" y="683"/>
                  <a:pt x="4034" y="1030"/>
                  <a:pt x="3918" y="1146"/>
                </a:cubicBezTo>
                <a:cubicBezTo>
                  <a:pt x="3906" y="1159"/>
                  <a:pt x="3885" y="1161"/>
                  <a:pt x="3872" y="1161"/>
                </a:cubicBezTo>
                <a:cubicBezTo>
                  <a:pt x="3864" y="1161"/>
                  <a:pt x="3859" y="1160"/>
                  <a:pt x="3859" y="1160"/>
                </a:cubicBezTo>
                <a:lnTo>
                  <a:pt x="3859" y="1160"/>
                </a:lnTo>
                <a:lnTo>
                  <a:pt x="3851" y="1159"/>
                </a:lnTo>
                <a:cubicBezTo>
                  <a:pt x="3707" y="1146"/>
                  <a:pt x="3535" y="1119"/>
                  <a:pt x="3491" y="1099"/>
                </a:cubicBezTo>
                <a:cubicBezTo>
                  <a:pt x="3470" y="1055"/>
                  <a:pt x="3445" y="879"/>
                  <a:pt x="3432" y="733"/>
                </a:cubicBezTo>
                <a:lnTo>
                  <a:pt x="3432" y="731"/>
                </a:lnTo>
                <a:lnTo>
                  <a:pt x="3429" y="727"/>
                </a:lnTo>
                <a:cubicBezTo>
                  <a:pt x="3428" y="720"/>
                  <a:pt x="3425" y="687"/>
                  <a:pt x="3454" y="658"/>
                </a:cubicBezTo>
                <a:cubicBezTo>
                  <a:pt x="3574" y="538"/>
                  <a:pt x="3905" y="204"/>
                  <a:pt x="3908" y="201"/>
                </a:cubicBezTo>
                <a:cubicBezTo>
                  <a:pt x="3936" y="173"/>
                  <a:pt x="3947" y="138"/>
                  <a:pt x="3938" y="104"/>
                </a:cubicBezTo>
                <a:cubicBezTo>
                  <a:pt x="3927" y="64"/>
                  <a:pt x="3893" y="42"/>
                  <a:pt x="3865" y="34"/>
                </a:cubicBezTo>
                <a:cubicBezTo>
                  <a:pt x="3782" y="11"/>
                  <a:pt x="3695" y="0"/>
                  <a:pt x="3609" y="0"/>
                </a:cubicBezTo>
                <a:cubicBezTo>
                  <a:pt x="3347" y="0"/>
                  <a:pt x="3101" y="102"/>
                  <a:pt x="2916" y="287"/>
                </a:cubicBezTo>
                <a:cubicBezTo>
                  <a:pt x="2624" y="579"/>
                  <a:pt x="2555" y="1011"/>
                  <a:pt x="2710" y="1369"/>
                </a:cubicBezTo>
                <a:lnTo>
                  <a:pt x="2190" y="1889"/>
                </a:lnTo>
                <a:lnTo>
                  <a:pt x="1300" y="999"/>
                </a:lnTo>
                <a:cubicBezTo>
                  <a:pt x="1300" y="998"/>
                  <a:pt x="1299" y="998"/>
                  <a:pt x="1299" y="997"/>
                </a:cubicBezTo>
                <a:cubicBezTo>
                  <a:pt x="1307" y="963"/>
                  <a:pt x="1311" y="928"/>
                  <a:pt x="1309" y="892"/>
                </a:cubicBezTo>
                <a:cubicBezTo>
                  <a:pt x="1305" y="788"/>
                  <a:pt x="1260" y="689"/>
                  <a:pt x="1182" y="611"/>
                </a:cubicBezTo>
                <a:lnTo>
                  <a:pt x="865" y="294"/>
                </a:lnTo>
                <a:cubicBezTo>
                  <a:pt x="858" y="288"/>
                  <a:pt x="821" y="253"/>
                  <a:pt x="766" y="253"/>
                </a:cubicBezTo>
                <a:cubicBezTo>
                  <a:pt x="740" y="253"/>
                  <a:pt x="702" y="261"/>
                  <a:pt x="665" y="298"/>
                </a:cubicBezTo>
                <a:lnTo>
                  <a:pt x="318" y="645"/>
                </a:lnTo>
                <a:cubicBezTo>
                  <a:pt x="277" y="685"/>
                  <a:pt x="263" y="737"/>
                  <a:pt x="278" y="787"/>
                </a:cubicBezTo>
                <a:cubicBezTo>
                  <a:pt x="288" y="820"/>
                  <a:pt x="308" y="842"/>
                  <a:pt x="314" y="848"/>
                </a:cubicBezTo>
                <a:lnTo>
                  <a:pt x="630" y="1163"/>
                </a:lnTo>
                <a:cubicBezTo>
                  <a:pt x="712" y="1246"/>
                  <a:pt x="817" y="1291"/>
                  <a:pt x="926" y="1291"/>
                </a:cubicBezTo>
                <a:lnTo>
                  <a:pt x="926" y="1291"/>
                </a:lnTo>
                <a:cubicBezTo>
                  <a:pt x="957" y="1291"/>
                  <a:pt x="987" y="1287"/>
                  <a:pt x="1016" y="1280"/>
                </a:cubicBezTo>
                <a:cubicBezTo>
                  <a:pt x="1017" y="1281"/>
                  <a:pt x="1017" y="1281"/>
                  <a:pt x="1018" y="1282"/>
                </a:cubicBezTo>
                <a:lnTo>
                  <a:pt x="1907" y="2171"/>
                </a:lnTo>
                <a:lnTo>
                  <a:pt x="1485" y="2594"/>
                </a:lnTo>
                <a:cubicBezTo>
                  <a:pt x="1466" y="2613"/>
                  <a:pt x="1449" y="2634"/>
                  <a:pt x="1435" y="2656"/>
                </a:cubicBezTo>
                <a:cubicBezTo>
                  <a:pt x="1311" y="2601"/>
                  <a:pt x="1176" y="2572"/>
                  <a:pt x="1037" y="2572"/>
                </a:cubicBezTo>
                <a:cubicBezTo>
                  <a:pt x="775" y="2572"/>
                  <a:pt x="529" y="2674"/>
                  <a:pt x="344" y="2859"/>
                </a:cubicBezTo>
                <a:cubicBezTo>
                  <a:pt x="96" y="3106"/>
                  <a:pt x="0" y="3471"/>
                  <a:pt x="92" y="3809"/>
                </a:cubicBezTo>
                <a:cubicBezTo>
                  <a:pt x="103" y="3852"/>
                  <a:pt x="143" y="3882"/>
                  <a:pt x="186" y="3882"/>
                </a:cubicBezTo>
                <a:lnTo>
                  <a:pt x="186" y="3882"/>
                </a:lnTo>
                <a:cubicBezTo>
                  <a:pt x="204" y="3882"/>
                  <a:pt x="232" y="3877"/>
                  <a:pt x="258" y="3851"/>
                </a:cubicBezTo>
                <a:cubicBezTo>
                  <a:pt x="261" y="3847"/>
                  <a:pt x="611" y="3500"/>
                  <a:pt x="727" y="3384"/>
                </a:cubicBezTo>
                <a:cubicBezTo>
                  <a:pt x="740" y="3372"/>
                  <a:pt x="762" y="3370"/>
                  <a:pt x="774" y="3370"/>
                </a:cubicBezTo>
                <a:cubicBezTo>
                  <a:pt x="783" y="3370"/>
                  <a:pt x="789" y="3371"/>
                  <a:pt x="789" y="3371"/>
                </a:cubicBezTo>
                <a:lnTo>
                  <a:pt x="789" y="3371"/>
                </a:lnTo>
                <a:lnTo>
                  <a:pt x="796" y="3372"/>
                </a:lnTo>
                <a:cubicBezTo>
                  <a:pt x="940" y="3385"/>
                  <a:pt x="1113" y="3411"/>
                  <a:pt x="1157" y="3431"/>
                </a:cubicBezTo>
                <a:cubicBezTo>
                  <a:pt x="1178" y="3475"/>
                  <a:pt x="1205" y="3652"/>
                  <a:pt x="1218" y="3798"/>
                </a:cubicBezTo>
                <a:lnTo>
                  <a:pt x="1219" y="3805"/>
                </a:lnTo>
                <a:cubicBezTo>
                  <a:pt x="1219" y="3805"/>
                  <a:pt x="1223" y="3842"/>
                  <a:pt x="1192" y="3873"/>
                </a:cubicBezTo>
                <a:cubicBezTo>
                  <a:pt x="1072" y="3993"/>
                  <a:pt x="741" y="4327"/>
                  <a:pt x="738" y="4330"/>
                </a:cubicBezTo>
                <a:cubicBezTo>
                  <a:pt x="710" y="4358"/>
                  <a:pt x="699" y="4393"/>
                  <a:pt x="707" y="4427"/>
                </a:cubicBezTo>
                <a:cubicBezTo>
                  <a:pt x="718" y="4467"/>
                  <a:pt x="752" y="4489"/>
                  <a:pt x="780" y="4497"/>
                </a:cubicBezTo>
                <a:cubicBezTo>
                  <a:pt x="864" y="4519"/>
                  <a:pt x="950" y="4531"/>
                  <a:pt x="1037" y="4531"/>
                </a:cubicBezTo>
                <a:cubicBezTo>
                  <a:pt x="1298" y="4531"/>
                  <a:pt x="1544" y="4429"/>
                  <a:pt x="1729" y="4244"/>
                </a:cubicBezTo>
                <a:cubicBezTo>
                  <a:pt x="1914" y="4059"/>
                  <a:pt x="2016" y="3813"/>
                  <a:pt x="2016" y="3551"/>
                </a:cubicBezTo>
                <a:cubicBezTo>
                  <a:pt x="2016" y="3412"/>
                  <a:pt x="1987" y="3277"/>
                  <a:pt x="1932" y="3153"/>
                </a:cubicBezTo>
                <a:cubicBezTo>
                  <a:pt x="1954" y="3139"/>
                  <a:pt x="1975" y="3122"/>
                  <a:pt x="1994" y="3103"/>
                </a:cubicBezTo>
                <a:lnTo>
                  <a:pt x="2417" y="2681"/>
                </a:lnTo>
                <a:lnTo>
                  <a:pt x="2535" y="2799"/>
                </a:lnTo>
                <a:lnTo>
                  <a:pt x="2469" y="2866"/>
                </a:lnTo>
                <a:cubicBezTo>
                  <a:pt x="2431" y="2904"/>
                  <a:pt x="2410" y="2954"/>
                  <a:pt x="2410" y="3007"/>
                </a:cubicBezTo>
                <a:cubicBezTo>
                  <a:pt x="2410" y="3061"/>
                  <a:pt x="2431" y="3111"/>
                  <a:pt x="2469" y="3149"/>
                </a:cubicBezTo>
                <a:lnTo>
                  <a:pt x="2721" y="3401"/>
                </a:lnTo>
                <a:cubicBezTo>
                  <a:pt x="2712" y="3427"/>
                  <a:pt x="2707" y="3455"/>
                  <a:pt x="2707" y="3484"/>
                </a:cubicBezTo>
                <a:cubicBezTo>
                  <a:pt x="2707" y="3552"/>
                  <a:pt x="2734" y="3615"/>
                  <a:pt x="2781" y="3663"/>
                </a:cubicBezTo>
                <a:lnTo>
                  <a:pt x="3834" y="4715"/>
                </a:lnTo>
                <a:cubicBezTo>
                  <a:pt x="3881" y="4763"/>
                  <a:pt x="3945" y="4789"/>
                  <a:pt x="4013" y="4789"/>
                </a:cubicBezTo>
                <a:cubicBezTo>
                  <a:pt x="4081" y="4789"/>
                  <a:pt x="4144" y="4763"/>
                  <a:pt x="4192" y="4715"/>
                </a:cubicBezTo>
                <a:lnTo>
                  <a:pt x="4734" y="4173"/>
                </a:lnTo>
                <a:cubicBezTo>
                  <a:pt x="4782" y="4126"/>
                  <a:pt x="4808" y="4062"/>
                  <a:pt x="4808" y="3994"/>
                </a:cubicBezTo>
                <a:cubicBezTo>
                  <a:pt x="4808" y="3926"/>
                  <a:pt x="4782" y="3863"/>
                  <a:pt x="4734" y="3815"/>
                </a:cubicBezTo>
                <a:close/>
              </a:path>
            </a:pathLst>
          </a:custGeom>
          <a:solidFill>
            <a:schemeClr val="bg1">
              <a:alpha val="40000"/>
            </a:schemeClr>
          </a:solidFill>
          <a:ln>
            <a:noFill/>
          </a:ln>
        </p:spPr>
      </p:sp>
      <p:grpSp>
        <p:nvGrpSpPr>
          <p:cNvPr id="37" name="组合 36"/>
          <p:cNvGrpSpPr/>
          <p:nvPr/>
        </p:nvGrpSpPr>
        <p:grpSpPr>
          <a:xfrm>
            <a:off x="9484621" y="1946377"/>
            <a:ext cx="2009777" cy="3845240"/>
            <a:chOff x="9484621" y="1946377"/>
            <a:chExt cx="2009777" cy="3845240"/>
          </a:xfrm>
        </p:grpSpPr>
        <p:grpSp>
          <p:nvGrpSpPr>
            <p:cNvPr id="38" name="组合 37">
              <a:extLst>
                <a:ext uri="{FF2B5EF4-FFF2-40B4-BE49-F238E27FC236}">
                  <a16:creationId xmlns:a16="http://schemas.microsoft.com/office/drawing/2014/main" id="{6BFE5798-88D2-47E2-8531-A52B433403EC}"/>
                </a:ext>
              </a:extLst>
            </p:cNvPr>
            <p:cNvGrpSpPr/>
            <p:nvPr/>
          </p:nvGrpSpPr>
          <p:grpSpPr>
            <a:xfrm rot="2587660">
              <a:off x="10323782" y="5460161"/>
              <a:ext cx="331456" cy="331456"/>
              <a:chOff x="1525920" y="4514610"/>
              <a:chExt cx="169530" cy="169530"/>
            </a:xfrm>
          </p:grpSpPr>
          <p:sp>
            <p:nvSpPr>
              <p:cNvPr id="46" name="椭圆 45">
                <a:extLst>
                  <a:ext uri="{FF2B5EF4-FFF2-40B4-BE49-F238E27FC236}">
                    <a16:creationId xmlns:a16="http://schemas.microsoft.com/office/drawing/2014/main" id="{8F8D7F45-473D-4435-8403-497CA53D3222}"/>
                  </a:ext>
                </a:extLst>
              </p:cNvPr>
              <p:cNvSpPr/>
              <p:nvPr/>
            </p:nvSpPr>
            <p:spPr>
              <a:xfrm>
                <a:off x="1525920" y="4514610"/>
                <a:ext cx="169530" cy="169530"/>
              </a:xfrm>
              <a:prstGeom prst="ellipse">
                <a:avLst/>
              </a:prstGeom>
              <a:gradFill>
                <a:gsLst>
                  <a:gs pos="0">
                    <a:schemeClr val="accent2">
                      <a:alpha val="30000"/>
                    </a:schemeClr>
                  </a:gs>
                  <a:gs pos="100000">
                    <a:schemeClr val="accent1">
                      <a:alpha val="3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47" name="椭圆 46">
                <a:extLst>
                  <a:ext uri="{FF2B5EF4-FFF2-40B4-BE49-F238E27FC236}">
                    <a16:creationId xmlns:a16="http://schemas.microsoft.com/office/drawing/2014/main" id="{928070DB-44D2-4483-AD38-B59C8500648C}"/>
                  </a:ext>
                </a:extLst>
              </p:cNvPr>
              <p:cNvSpPr/>
              <p:nvPr/>
            </p:nvSpPr>
            <p:spPr>
              <a:xfrm>
                <a:off x="1575449" y="4564139"/>
                <a:ext cx="70472" cy="70472"/>
              </a:xfrm>
              <a:prstGeom prst="ellipse">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cxnSp>
          <p:nvCxnSpPr>
            <p:cNvPr id="39" name="直接连接符 38">
              <a:extLst>
                <a:ext uri="{FF2B5EF4-FFF2-40B4-BE49-F238E27FC236}">
                  <a16:creationId xmlns:a16="http://schemas.microsoft.com/office/drawing/2014/main" id="{5D4A2CA1-CA73-44F3-B8FA-87A43E7CDBB5}"/>
                </a:ext>
              </a:extLst>
            </p:cNvPr>
            <p:cNvCxnSpPr>
              <a:cxnSpLocks/>
            </p:cNvCxnSpPr>
            <p:nvPr/>
          </p:nvCxnSpPr>
          <p:spPr>
            <a:xfrm flipV="1">
              <a:off x="10489510" y="3218807"/>
              <a:ext cx="0" cy="211567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a:off x="9484621" y="1946377"/>
              <a:ext cx="2009777" cy="1112905"/>
              <a:chOff x="9484621" y="1946377"/>
              <a:chExt cx="2009777" cy="1112905"/>
            </a:xfrm>
          </p:grpSpPr>
          <p:grpSp>
            <p:nvGrpSpPr>
              <p:cNvPr id="41" name="组合 40">
                <a:extLst>
                  <a:ext uri="{FF2B5EF4-FFF2-40B4-BE49-F238E27FC236}">
                    <a16:creationId xmlns:a16="http://schemas.microsoft.com/office/drawing/2014/main" id="{7FB4622E-7499-4A82-BCB7-43904E34B016}"/>
                  </a:ext>
                </a:extLst>
              </p:cNvPr>
              <p:cNvGrpSpPr/>
              <p:nvPr/>
            </p:nvGrpSpPr>
            <p:grpSpPr>
              <a:xfrm>
                <a:off x="9484623" y="1946377"/>
                <a:ext cx="2009775" cy="1112905"/>
                <a:chOff x="695325" y="1946377"/>
                <a:chExt cx="2009775" cy="1112905"/>
              </a:xfrm>
            </p:grpSpPr>
            <p:sp>
              <p:nvSpPr>
                <p:cNvPr id="44" name="矩形: 圆角 61">
                  <a:extLst>
                    <a:ext uri="{FF2B5EF4-FFF2-40B4-BE49-F238E27FC236}">
                      <a16:creationId xmlns:a16="http://schemas.microsoft.com/office/drawing/2014/main" id="{8D946454-A743-43CA-B13B-E760B0E73C7C}"/>
                    </a:ext>
                  </a:extLst>
                </p:cNvPr>
                <p:cNvSpPr/>
                <p:nvPr/>
              </p:nvSpPr>
              <p:spPr>
                <a:xfrm>
                  <a:off x="695325" y="1946377"/>
                  <a:ext cx="2009775" cy="1112905"/>
                </a:xfrm>
                <a:prstGeom prst="roundRect">
                  <a:avLst>
                    <a:gd name="adj" fmla="val 11298"/>
                  </a:avLst>
                </a:prstGeom>
                <a:gradFill>
                  <a:gsLst>
                    <a:gs pos="15000">
                      <a:schemeClr val="accent1">
                        <a:alpha val="0"/>
                      </a:schemeClr>
                    </a:gs>
                    <a:gs pos="100000">
                      <a:schemeClr val="accent2">
                        <a:alpha val="2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45" name="矩形: 圆角 62">
                  <a:extLst>
                    <a:ext uri="{FF2B5EF4-FFF2-40B4-BE49-F238E27FC236}">
                      <a16:creationId xmlns:a16="http://schemas.microsoft.com/office/drawing/2014/main" id="{95D98B5A-E875-452B-8336-8E45E8C8CFD2}"/>
                    </a:ext>
                  </a:extLst>
                </p:cNvPr>
                <p:cNvSpPr/>
                <p:nvPr/>
              </p:nvSpPr>
              <p:spPr>
                <a:xfrm>
                  <a:off x="695325" y="1946378"/>
                  <a:ext cx="2009775" cy="424852"/>
                </a:xfrm>
                <a:prstGeom prst="roundRect">
                  <a:avLst>
                    <a:gd name="adj" fmla="val 11298"/>
                  </a:avLst>
                </a:pr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grpSp>
          <p:sp>
            <p:nvSpPr>
              <p:cNvPr id="42" name="矩形 41">
                <a:extLst>
                  <a:ext uri="{FF2B5EF4-FFF2-40B4-BE49-F238E27FC236}">
                    <a16:creationId xmlns:a16="http://schemas.microsoft.com/office/drawing/2014/main" id="{21155FD5-CC6E-471A-AED4-E2A6EA7D5FAA}"/>
                  </a:ext>
                </a:extLst>
              </p:cNvPr>
              <p:cNvSpPr/>
              <p:nvPr/>
            </p:nvSpPr>
            <p:spPr>
              <a:xfrm>
                <a:off x="10140696" y="1958749"/>
                <a:ext cx="697627" cy="400110"/>
              </a:xfrm>
              <a:prstGeom prst="rect">
                <a:avLst/>
              </a:prstGeom>
            </p:spPr>
            <p:txBody>
              <a:bodyPr wrap="none">
                <a:spAutoFit/>
              </a:bodyPr>
              <a:lstStyle/>
              <a:p>
                <a:pPr lvl="0" algn="ctr" fontAlgn="base">
                  <a:spcBef>
                    <a:spcPct val="0"/>
                  </a:spcBef>
                  <a:spcAft>
                    <a:spcPct val="0"/>
                  </a:spcAft>
                  <a:defRPr/>
                </a:pPr>
                <a:r>
                  <a:rPr lang="zh-CN" altLang="en-US" sz="2000" noProof="1">
                    <a:solidFill>
                      <a:srgbClr val="212745"/>
                    </a:solidFill>
                    <a:latin typeface="思源黑体 CN Medium" panose="020B0600000000000000" pitchFamily="34" charset="-122"/>
                    <a:ea typeface="思源黑体 CN Medium" panose="020B0600000000000000" pitchFamily="34" charset="-122"/>
                  </a:rPr>
                  <a:t>天线</a:t>
                </a:r>
              </a:p>
            </p:txBody>
          </p:sp>
          <p:sp>
            <p:nvSpPr>
              <p:cNvPr id="43" name="文本框 42"/>
              <p:cNvSpPr txBox="1"/>
              <p:nvPr/>
            </p:nvSpPr>
            <p:spPr>
              <a:xfrm>
                <a:off x="9484621" y="2371230"/>
                <a:ext cx="2009775" cy="617605"/>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实现电子标签和读写器之间的双向无线数据通信</a:t>
                </a:r>
              </a:p>
            </p:txBody>
          </p:sp>
        </p:grpSp>
      </p:grpSp>
      <p:sp>
        <p:nvSpPr>
          <p:cNvPr id="48" name="矩形 47">
            <a:extLst>
              <a:ext uri="{FF2B5EF4-FFF2-40B4-BE49-F238E27FC236}">
                <a16:creationId xmlns:a16="http://schemas.microsoft.com/office/drawing/2014/main" id="{02FFF2D4-D1D6-4AC2-AFBF-B9A53DBC19CF}"/>
              </a:ext>
            </a:extLst>
          </p:cNvPr>
          <p:cNvSpPr/>
          <p:nvPr/>
        </p:nvSpPr>
        <p:spPr>
          <a:xfrm>
            <a:off x="3967852" y="5528513"/>
            <a:ext cx="4256293" cy="948465"/>
          </a:xfrm>
          <a:prstGeom prst="rect">
            <a:avLst/>
          </a:prstGeom>
        </p:spPr>
        <p:txBody>
          <a:bodyPr wrap="none">
            <a:spAutoFit/>
          </a:bodyPr>
          <a:lstStyle/>
          <a:p>
            <a:pPr lvl="0" algn="ctr" fontAlgn="base">
              <a:lnSpc>
                <a:spcPct val="120000"/>
              </a:lnSpc>
              <a:spcBef>
                <a:spcPct val="0"/>
              </a:spcBef>
              <a:spcAft>
                <a:spcPct val="0"/>
              </a:spcAft>
              <a:defRPr/>
            </a:pPr>
            <a:r>
              <a:rPr lang="zh-CN" altLang="en-US" sz="2400" kern="0" dirty="0">
                <a:solidFill>
                  <a:srgbClr val="212745"/>
                </a:solidFill>
                <a:latin typeface="思源黑体 CN Medium" panose="020B0600000000000000" pitchFamily="34" charset="-122"/>
                <a:ea typeface="思源黑体 CN Medium" panose="020B0600000000000000" pitchFamily="34" charset="-122"/>
                <a:cs typeface="+mn-ea"/>
                <a:sym typeface="Arial" pitchFamily="34" charset="0"/>
              </a:rPr>
              <a:t>射频识别技术（</a:t>
            </a:r>
            <a:r>
              <a:rPr lang="en-US" altLang="zh-CN" sz="2400" kern="0" dirty="0">
                <a:solidFill>
                  <a:srgbClr val="212745"/>
                </a:solidFill>
                <a:latin typeface="思源黑体 CN Medium" panose="020B0600000000000000" pitchFamily="34" charset="-122"/>
                <a:ea typeface="思源黑体 CN Medium" panose="020B0600000000000000" pitchFamily="34" charset="-122"/>
                <a:cs typeface="+mn-ea"/>
                <a:sym typeface="Arial" pitchFamily="34" charset="0"/>
              </a:rPr>
              <a:t>RFID</a:t>
            </a:r>
            <a:r>
              <a:rPr lang="zh-CN" altLang="en-US" sz="2400" kern="0" dirty="0">
                <a:solidFill>
                  <a:srgbClr val="212745"/>
                </a:solidFill>
                <a:latin typeface="思源黑体 CN Medium" panose="020B0600000000000000" pitchFamily="34" charset="-122"/>
                <a:ea typeface="思源黑体 CN Medium" panose="020B0600000000000000" pitchFamily="34" charset="-122"/>
                <a:cs typeface="+mn-ea"/>
                <a:sym typeface="Arial" pitchFamily="34" charset="0"/>
              </a:rPr>
              <a:t>）传感器</a:t>
            </a:r>
            <a:endParaRPr lang="en-US" altLang="zh-CN" sz="2400" kern="0" dirty="0">
              <a:solidFill>
                <a:srgbClr val="212745"/>
              </a:solidFill>
              <a:latin typeface="思源黑体 CN Medium" panose="020B0600000000000000" pitchFamily="34" charset="-122"/>
              <a:ea typeface="思源黑体 CN Medium" panose="020B0600000000000000" pitchFamily="34" charset="-122"/>
              <a:cs typeface="+mn-ea"/>
              <a:sym typeface="Arial" pitchFamily="34" charset="0"/>
            </a:endParaRPr>
          </a:p>
          <a:p>
            <a:pPr lvl="0" algn="ctr" fontAlgn="base">
              <a:lnSpc>
                <a:spcPct val="120000"/>
              </a:lnSpc>
              <a:spcBef>
                <a:spcPct val="0"/>
              </a:spcBef>
              <a:spcAft>
                <a:spcPct val="0"/>
              </a:spcAft>
              <a:defRPr/>
            </a:pPr>
            <a:r>
              <a:rPr lang="zh-CN" altLang="en-US" sz="2400" kern="0" dirty="0">
                <a:solidFill>
                  <a:srgbClr val="212745"/>
                </a:solidFill>
                <a:latin typeface="思源黑体 CN Medium" panose="020B0600000000000000" pitchFamily="34" charset="-122"/>
                <a:ea typeface="思源黑体 CN Medium" panose="020B0600000000000000" pitchFamily="34" charset="-122"/>
                <a:cs typeface="+mn-ea"/>
                <a:sym typeface="Arial" pitchFamily="34" charset="0"/>
              </a:rPr>
              <a:t>是一种无源传感器</a:t>
            </a:r>
            <a:endParaRPr kumimoji="0" lang="zh-CN" altLang="en-US" sz="2400" b="0" i="0" u="none" strike="noStrike" kern="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sym typeface="Arial" pitchFamily="34" charset="0"/>
            </a:endParaRPr>
          </a:p>
        </p:txBody>
      </p:sp>
    </p:spTree>
    <p:extLst>
      <p:ext uri="{BB962C8B-B14F-4D97-AF65-F5344CB8AC3E}">
        <p14:creationId xmlns:p14="http://schemas.microsoft.com/office/powerpoint/2010/main" val="922770729"/>
      </p:ext>
    </p:extLst>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2599" y="323850"/>
            <a:ext cx="2540301" cy="634094"/>
            <a:chOff x="1657977" y="2552700"/>
            <a:chExt cx="3477644" cy="868068"/>
          </a:xfrm>
        </p:grpSpPr>
        <p:sp>
          <p:nvSpPr>
            <p:cNvPr id="8" name="椭圆 7">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2</a:t>
              </a:r>
              <a:endParaRPr kumimoji="0" lang="zh-CN" altLang="en-US" sz="32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9" name="组合 8"/>
            <p:cNvGrpSpPr/>
            <p:nvPr/>
          </p:nvGrpSpPr>
          <p:grpSpPr>
            <a:xfrm>
              <a:off x="2670386" y="2654807"/>
              <a:ext cx="2465235" cy="663854"/>
              <a:chOff x="5242560" y="3675432"/>
              <a:chExt cx="1706882" cy="459640"/>
            </a:xfrm>
          </p:grpSpPr>
          <p:sp>
            <p:nvSpPr>
              <p:cNvPr id="10"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1" name="文本框 10">
                <a:extLst>
                  <a:ext uri="{FF2B5EF4-FFF2-40B4-BE49-F238E27FC236}">
                    <a16:creationId xmlns:a16="http://schemas.microsoft.com/office/drawing/2014/main" id="{8201BF6F-4889-41AE-A4A4-DFFBCF725F12}"/>
                  </a:ext>
                </a:extLst>
              </p:cNvPr>
              <p:cNvSpPr txBox="1"/>
              <p:nvPr/>
            </p:nvSpPr>
            <p:spPr>
              <a:xfrm>
                <a:off x="5394962" y="3686454"/>
                <a:ext cx="1402078" cy="43759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212745"/>
                    </a:solidFill>
                    <a:latin typeface="思源黑体 CN Medium" panose="020B0600000000000000" pitchFamily="34" charset="-122"/>
                    <a:ea typeface="思源黑体 CN Medium" panose="020B0600000000000000" pitchFamily="34" charset="-122"/>
                  </a:rPr>
                  <a:t>RFID</a:t>
                </a:r>
                <a:endPar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endParaRPr>
              </a:p>
            </p:txBody>
          </p:sp>
        </p:grpSp>
      </p:grpSp>
      <p:grpSp>
        <p:nvGrpSpPr>
          <p:cNvPr id="13" name="组合 12"/>
          <p:cNvGrpSpPr/>
          <p:nvPr/>
        </p:nvGrpSpPr>
        <p:grpSpPr>
          <a:xfrm>
            <a:off x="1080604" y="2026469"/>
            <a:ext cx="2889765" cy="3669866"/>
            <a:chOff x="1080604" y="2026469"/>
            <a:chExt cx="2889765" cy="3669866"/>
          </a:xfrm>
        </p:grpSpPr>
        <p:sp>
          <p:nvSpPr>
            <p:cNvPr id="14" name="矩形: 圆角 11">
              <a:extLst>
                <a:ext uri="{FF2B5EF4-FFF2-40B4-BE49-F238E27FC236}">
                  <a16:creationId xmlns:a16="http://schemas.microsoft.com/office/drawing/2014/main" id="{F3A53504-D540-41C4-B0A9-D8B0A7CF58AF}"/>
                </a:ext>
              </a:extLst>
            </p:cNvPr>
            <p:cNvSpPr/>
            <p:nvPr/>
          </p:nvSpPr>
          <p:spPr>
            <a:xfrm>
              <a:off x="1080604" y="2026469"/>
              <a:ext cx="2889765" cy="3669866"/>
            </a:xfrm>
            <a:prstGeom prst="roundRect">
              <a:avLst>
                <a:gd name="adj" fmla="val 11298"/>
              </a:avLst>
            </a:prstGeom>
            <a:gradFill>
              <a:gsLst>
                <a:gs pos="15000">
                  <a:schemeClr val="accent1">
                    <a:alpha val="0"/>
                  </a:schemeClr>
                </a:gs>
                <a:gs pos="100000">
                  <a:schemeClr val="accent2">
                    <a:alpha val="2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15" name="任意多边形: 形状 15">
              <a:extLst>
                <a:ext uri="{FF2B5EF4-FFF2-40B4-BE49-F238E27FC236}">
                  <a16:creationId xmlns:a16="http://schemas.microsoft.com/office/drawing/2014/main" id="{D78E9D45-C6E6-416C-A3B0-830A84FCD893}"/>
                </a:ext>
              </a:extLst>
            </p:cNvPr>
            <p:cNvSpPr/>
            <p:nvPr/>
          </p:nvSpPr>
          <p:spPr>
            <a:xfrm>
              <a:off x="1080604" y="2034229"/>
              <a:ext cx="2889765" cy="1094194"/>
            </a:xfrm>
            <a:custGeom>
              <a:avLst/>
              <a:gdLst>
                <a:gd name="connsiteX0" fmla="*/ 323800 w 3347286"/>
                <a:gd name="connsiteY0" fmla="*/ 0 h 1094194"/>
                <a:gd name="connsiteX1" fmla="*/ 3023487 w 3347286"/>
                <a:gd name="connsiteY1" fmla="*/ 0 h 1094194"/>
                <a:gd name="connsiteX2" fmla="*/ 3088720 w 3347286"/>
                <a:gd name="connsiteY2" fmla="*/ 6576 h 1094194"/>
                <a:gd name="connsiteX3" fmla="*/ 3347286 w 3347286"/>
                <a:gd name="connsiteY3" fmla="*/ 323826 h 1094194"/>
                <a:gd name="connsiteX4" fmla="*/ 3347286 w 3347286"/>
                <a:gd name="connsiteY4" fmla="*/ 1094194 h 1094194"/>
                <a:gd name="connsiteX5" fmla="*/ 0 w 3347286"/>
                <a:gd name="connsiteY5" fmla="*/ 1094194 h 1094194"/>
                <a:gd name="connsiteX6" fmla="*/ 0 w 3347286"/>
                <a:gd name="connsiteY6" fmla="*/ 323826 h 1094194"/>
                <a:gd name="connsiteX7" fmla="*/ 258566 w 3347286"/>
                <a:gd name="connsiteY7" fmla="*/ 6576 h 109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7286" h="1094194">
                  <a:moveTo>
                    <a:pt x="323800" y="0"/>
                  </a:moveTo>
                  <a:lnTo>
                    <a:pt x="3023487" y="0"/>
                  </a:lnTo>
                  <a:lnTo>
                    <a:pt x="3088720" y="6576"/>
                  </a:lnTo>
                  <a:cubicBezTo>
                    <a:pt x="3236283" y="36772"/>
                    <a:pt x="3347286" y="167336"/>
                    <a:pt x="3347286" y="323826"/>
                  </a:cubicBezTo>
                  <a:lnTo>
                    <a:pt x="3347286" y="1094194"/>
                  </a:lnTo>
                  <a:lnTo>
                    <a:pt x="0" y="1094194"/>
                  </a:lnTo>
                  <a:lnTo>
                    <a:pt x="0" y="323826"/>
                  </a:lnTo>
                  <a:cubicBezTo>
                    <a:pt x="0" y="167336"/>
                    <a:pt x="111003" y="36772"/>
                    <a:pt x="258566" y="6576"/>
                  </a:cubicBezTo>
                  <a:close/>
                </a:path>
              </a:pathLst>
            </a:cu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212745"/>
                </a:solidFill>
                <a:effectLst/>
                <a:uLnTx/>
                <a:uFillTx/>
                <a:latin typeface="Avenir LT 35 Light"/>
                <a:cs typeface="+mn-cs"/>
              </a:endParaRPr>
            </a:p>
          </p:txBody>
        </p:sp>
        <p:sp>
          <p:nvSpPr>
            <p:cNvPr id="16" name="文本框 40">
              <a:extLst>
                <a:ext uri="{FF2B5EF4-FFF2-40B4-BE49-F238E27FC236}">
                  <a16:creationId xmlns:a16="http://schemas.microsoft.com/office/drawing/2014/main" id="{DEBBECE8-30A8-4DDF-A2F0-18ADAF1D2DBB}"/>
                </a:ext>
              </a:extLst>
            </p:cNvPr>
            <p:cNvSpPr txBox="1">
              <a:spLocks noChangeArrowheads="1"/>
            </p:cNvSpPr>
            <p:nvPr>
              <p:custDataLst>
                <p:tags r:id="rId3"/>
              </p:custDataLst>
            </p:nvPr>
          </p:nvSpPr>
          <p:spPr bwMode="auto">
            <a:xfrm>
              <a:off x="1834869" y="2034229"/>
              <a:ext cx="1312951" cy="1094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9600" b="0" i="0" u="none" strike="noStrike" kern="1200" cap="none" spc="0" normalizeH="0" baseline="0" noProof="0" dirty="0">
                  <a:ln>
                    <a:noFill/>
                  </a:ln>
                  <a:solidFill>
                    <a:prstClr val="white">
                      <a:alpha val="23000"/>
                    </a:prstClr>
                  </a:solidFill>
                  <a:effectLst/>
                  <a:uLnTx/>
                  <a:uFillTx/>
                  <a:latin typeface="Impact" panose="020B0806030902050204" pitchFamily="34" charset="0"/>
                  <a:ea typeface="楷体" panose="02010609060101010101" pitchFamily="49" charset="-122"/>
                  <a:cs typeface="+mn-cs"/>
                </a:rPr>
                <a:t>01</a:t>
              </a:r>
            </a:p>
          </p:txBody>
        </p:sp>
        <p:sp>
          <p:nvSpPr>
            <p:cNvPr id="17" name="矩形 16">
              <a:extLst>
                <a:ext uri="{FF2B5EF4-FFF2-40B4-BE49-F238E27FC236}">
                  <a16:creationId xmlns:a16="http://schemas.microsoft.com/office/drawing/2014/main" id="{9E986941-8367-429D-9647-4A6E45C5F4D8}"/>
                </a:ext>
              </a:extLst>
            </p:cNvPr>
            <p:cNvSpPr/>
            <p:nvPr/>
          </p:nvSpPr>
          <p:spPr>
            <a:xfrm>
              <a:off x="1557480" y="2344809"/>
              <a:ext cx="1867731" cy="461665"/>
            </a:xfrm>
            <a:prstGeom prst="rect">
              <a:avLst/>
            </a:prstGeom>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2400" b="0" i="0" u="none" strike="noStrike" kern="1200" cap="none" spc="0" normalizeH="0" baseline="0" noProof="1">
                  <a:ln>
                    <a:noFill/>
                  </a:ln>
                  <a:solidFill>
                    <a:srgbClr val="212745"/>
                  </a:solidFill>
                  <a:effectLst/>
                  <a:uLnTx/>
                  <a:uFillTx/>
                  <a:latin typeface="思源黑体 CN Medium" panose="020B0600000000000000" pitchFamily="34" charset="-122"/>
                  <a:ea typeface="思源黑体 CN Medium" panose="020B0600000000000000" pitchFamily="34" charset="-122"/>
                </a:rPr>
                <a:t>目的</a:t>
              </a:r>
            </a:p>
          </p:txBody>
        </p:sp>
        <p:sp>
          <p:nvSpPr>
            <p:cNvPr id="20" name="文本框 19"/>
            <p:cNvSpPr txBox="1"/>
            <p:nvPr/>
          </p:nvSpPr>
          <p:spPr>
            <a:xfrm>
              <a:off x="1324362" y="3729578"/>
              <a:ext cx="2333963" cy="1448602"/>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感知环境是基础，各种敏感传感器是基石。通过附着在物体上，间接传输物体相关信息，实现对物体或相关设备的智能化管理和控制</a:t>
              </a:r>
            </a:p>
          </p:txBody>
        </p:sp>
      </p:grpSp>
      <p:grpSp>
        <p:nvGrpSpPr>
          <p:cNvPr id="21" name="组合 20"/>
          <p:cNvGrpSpPr/>
          <p:nvPr/>
        </p:nvGrpSpPr>
        <p:grpSpPr>
          <a:xfrm>
            <a:off x="4651118" y="2026469"/>
            <a:ext cx="2889765" cy="3669866"/>
            <a:chOff x="4651118" y="2026469"/>
            <a:chExt cx="2889765" cy="3669866"/>
          </a:xfrm>
        </p:grpSpPr>
        <p:sp>
          <p:nvSpPr>
            <p:cNvPr id="22" name="矩形: 圆角 18">
              <a:extLst>
                <a:ext uri="{FF2B5EF4-FFF2-40B4-BE49-F238E27FC236}">
                  <a16:creationId xmlns:a16="http://schemas.microsoft.com/office/drawing/2014/main" id="{7244D6B7-8BD1-4391-B632-833598229D04}"/>
                </a:ext>
              </a:extLst>
            </p:cNvPr>
            <p:cNvSpPr/>
            <p:nvPr/>
          </p:nvSpPr>
          <p:spPr>
            <a:xfrm>
              <a:off x="4651118" y="2026469"/>
              <a:ext cx="2889765" cy="3669866"/>
            </a:xfrm>
            <a:prstGeom prst="roundRect">
              <a:avLst>
                <a:gd name="adj" fmla="val 11298"/>
              </a:avLst>
            </a:prstGeom>
            <a:gradFill>
              <a:gsLst>
                <a:gs pos="0">
                  <a:schemeClr val="accent2">
                    <a:alpha val="10000"/>
                  </a:schemeClr>
                </a:gs>
                <a:gs pos="100000">
                  <a:schemeClr val="accent1">
                    <a:alpha val="1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23" name="任意多边形: 形状 20">
              <a:extLst>
                <a:ext uri="{FF2B5EF4-FFF2-40B4-BE49-F238E27FC236}">
                  <a16:creationId xmlns:a16="http://schemas.microsoft.com/office/drawing/2014/main" id="{DF3A33C4-E09A-469C-9824-F1C223DA2BA3}"/>
                </a:ext>
              </a:extLst>
            </p:cNvPr>
            <p:cNvSpPr/>
            <p:nvPr/>
          </p:nvSpPr>
          <p:spPr>
            <a:xfrm>
              <a:off x="4651118" y="2034229"/>
              <a:ext cx="2889765" cy="1094194"/>
            </a:xfrm>
            <a:custGeom>
              <a:avLst/>
              <a:gdLst>
                <a:gd name="connsiteX0" fmla="*/ 323800 w 3347286"/>
                <a:gd name="connsiteY0" fmla="*/ 0 h 1094194"/>
                <a:gd name="connsiteX1" fmla="*/ 3023487 w 3347286"/>
                <a:gd name="connsiteY1" fmla="*/ 0 h 1094194"/>
                <a:gd name="connsiteX2" fmla="*/ 3088720 w 3347286"/>
                <a:gd name="connsiteY2" fmla="*/ 6576 h 1094194"/>
                <a:gd name="connsiteX3" fmla="*/ 3347286 w 3347286"/>
                <a:gd name="connsiteY3" fmla="*/ 323826 h 1094194"/>
                <a:gd name="connsiteX4" fmla="*/ 3347286 w 3347286"/>
                <a:gd name="connsiteY4" fmla="*/ 1094194 h 1094194"/>
                <a:gd name="connsiteX5" fmla="*/ 0 w 3347286"/>
                <a:gd name="connsiteY5" fmla="*/ 1094194 h 1094194"/>
                <a:gd name="connsiteX6" fmla="*/ 0 w 3347286"/>
                <a:gd name="connsiteY6" fmla="*/ 323826 h 1094194"/>
                <a:gd name="connsiteX7" fmla="*/ 258566 w 3347286"/>
                <a:gd name="connsiteY7" fmla="*/ 6576 h 109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7286" h="1094194">
                  <a:moveTo>
                    <a:pt x="323800" y="0"/>
                  </a:moveTo>
                  <a:lnTo>
                    <a:pt x="3023487" y="0"/>
                  </a:lnTo>
                  <a:lnTo>
                    <a:pt x="3088720" y="6576"/>
                  </a:lnTo>
                  <a:cubicBezTo>
                    <a:pt x="3236283" y="36772"/>
                    <a:pt x="3347286" y="167336"/>
                    <a:pt x="3347286" y="323826"/>
                  </a:cubicBezTo>
                  <a:lnTo>
                    <a:pt x="3347286" y="1094194"/>
                  </a:lnTo>
                  <a:lnTo>
                    <a:pt x="0" y="1094194"/>
                  </a:lnTo>
                  <a:lnTo>
                    <a:pt x="0" y="323826"/>
                  </a:lnTo>
                  <a:cubicBezTo>
                    <a:pt x="0" y="167336"/>
                    <a:pt x="111003" y="36772"/>
                    <a:pt x="258566" y="6576"/>
                  </a:cubicBezTo>
                  <a:close/>
                </a:path>
              </a:pathLst>
            </a:cu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24" name="文本框 40">
              <a:extLst>
                <a:ext uri="{FF2B5EF4-FFF2-40B4-BE49-F238E27FC236}">
                  <a16:creationId xmlns:a16="http://schemas.microsoft.com/office/drawing/2014/main" id="{31EEA745-8D76-41BF-86CF-F9D87E85CBD7}"/>
                </a:ext>
              </a:extLst>
            </p:cNvPr>
            <p:cNvSpPr txBox="1">
              <a:spLocks noChangeArrowheads="1"/>
            </p:cNvSpPr>
            <p:nvPr>
              <p:custDataLst>
                <p:tags r:id="rId2"/>
              </p:custDataLst>
            </p:nvPr>
          </p:nvSpPr>
          <p:spPr bwMode="auto">
            <a:xfrm>
              <a:off x="5300830" y="2034229"/>
              <a:ext cx="1590341" cy="1094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9600" b="0" i="0" u="none" strike="noStrike" kern="1200" cap="none" spc="0" normalizeH="0" baseline="0" noProof="0" dirty="0">
                  <a:ln>
                    <a:noFill/>
                  </a:ln>
                  <a:solidFill>
                    <a:prstClr val="white">
                      <a:alpha val="23000"/>
                    </a:prstClr>
                  </a:solidFill>
                  <a:effectLst/>
                  <a:uLnTx/>
                  <a:uFillTx/>
                  <a:latin typeface="Impact" panose="020B0806030902050204" pitchFamily="34" charset="0"/>
                  <a:ea typeface="楷体" panose="02010609060101010101" pitchFamily="49" charset="-122"/>
                  <a:cs typeface="+mn-cs"/>
                </a:rPr>
                <a:t>02</a:t>
              </a:r>
            </a:p>
          </p:txBody>
        </p:sp>
        <p:sp>
          <p:nvSpPr>
            <p:cNvPr id="25" name="矩形 24">
              <a:extLst>
                <a:ext uri="{FF2B5EF4-FFF2-40B4-BE49-F238E27FC236}">
                  <a16:creationId xmlns:a16="http://schemas.microsoft.com/office/drawing/2014/main" id="{98ECE3D4-E4B1-46A3-B688-7E42EB5D7F50}"/>
                </a:ext>
              </a:extLst>
            </p:cNvPr>
            <p:cNvSpPr/>
            <p:nvPr/>
          </p:nvSpPr>
          <p:spPr>
            <a:xfrm>
              <a:off x="5162135" y="2344809"/>
              <a:ext cx="1867731" cy="461665"/>
            </a:xfrm>
            <a:prstGeom prst="rect">
              <a:avLst/>
            </a:prstGeom>
          </p:spPr>
          <p:txBody>
            <a:bodyPr wrap="square">
              <a:spAutoFit/>
            </a:bodyPr>
            <a:lstStyle/>
            <a:p>
              <a:pPr lvl="0" algn="ctr" fontAlgn="base">
                <a:spcBef>
                  <a:spcPct val="0"/>
                </a:spcBef>
                <a:spcAft>
                  <a:spcPct val="0"/>
                </a:spcAft>
                <a:defRPr/>
              </a:pPr>
              <a:r>
                <a:rPr lang="zh-CN" altLang="en-US" sz="2400" noProof="1">
                  <a:solidFill>
                    <a:srgbClr val="212745"/>
                  </a:solidFill>
                  <a:latin typeface="思源黑体 CN Medium" panose="020B0600000000000000" pitchFamily="34" charset="-122"/>
                  <a:ea typeface="思源黑体 CN Medium" panose="020B0600000000000000" pitchFamily="34" charset="-122"/>
                </a:rPr>
                <a:t>功能</a:t>
              </a:r>
            </a:p>
          </p:txBody>
        </p:sp>
        <p:sp>
          <p:nvSpPr>
            <p:cNvPr id="28" name="文本框 27"/>
            <p:cNvSpPr txBox="1"/>
            <p:nvPr/>
          </p:nvSpPr>
          <p:spPr>
            <a:xfrm>
              <a:off x="4929018" y="3696370"/>
              <a:ext cx="2333963" cy="1171603"/>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传感器能够实时采集并传输数据，形成大规模的数据，通过大数据分析可以形成决策和判断的信息来源，并用于训练人工智能系统</a:t>
              </a:r>
            </a:p>
          </p:txBody>
        </p:sp>
      </p:grpSp>
      <p:grpSp>
        <p:nvGrpSpPr>
          <p:cNvPr id="29" name="组合 28"/>
          <p:cNvGrpSpPr/>
          <p:nvPr/>
        </p:nvGrpSpPr>
        <p:grpSpPr>
          <a:xfrm>
            <a:off x="8190595" y="2026469"/>
            <a:ext cx="2924762" cy="3669866"/>
            <a:chOff x="8190595" y="2026469"/>
            <a:chExt cx="2924762" cy="3669866"/>
          </a:xfrm>
        </p:grpSpPr>
        <p:sp>
          <p:nvSpPr>
            <p:cNvPr id="30" name="矩形: 圆角 23">
              <a:extLst>
                <a:ext uri="{FF2B5EF4-FFF2-40B4-BE49-F238E27FC236}">
                  <a16:creationId xmlns:a16="http://schemas.microsoft.com/office/drawing/2014/main" id="{89523DED-3C50-4E1C-8499-D5F5E037C3EB}"/>
                </a:ext>
              </a:extLst>
            </p:cNvPr>
            <p:cNvSpPr/>
            <p:nvPr/>
          </p:nvSpPr>
          <p:spPr>
            <a:xfrm>
              <a:off x="8190595" y="2026469"/>
              <a:ext cx="2889765" cy="3669866"/>
            </a:xfrm>
            <a:prstGeom prst="roundRect">
              <a:avLst>
                <a:gd name="adj" fmla="val 11298"/>
              </a:avLst>
            </a:prstGeom>
            <a:gradFill>
              <a:gsLst>
                <a:gs pos="0">
                  <a:schemeClr val="accent2">
                    <a:alpha val="10000"/>
                  </a:schemeClr>
                </a:gs>
                <a:gs pos="100000">
                  <a:schemeClr val="accent1">
                    <a:alpha val="1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31" name="任意多边形: 形状 25">
              <a:extLst>
                <a:ext uri="{FF2B5EF4-FFF2-40B4-BE49-F238E27FC236}">
                  <a16:creationId xmlns:a16="http://schemas.microsoft.com/office/drawing/2014/main" id="{9CD227D7-AC15-444E-9F98-934DA1237FE3}"/>
                </a:ext>
              </a:extLst>
            </p:cNvPr>
            <p:cNvSpPr/>
            <p:nvPr/>
          </p:nvSpPr>
          <p:spPr>
            <a:xfrm>
              <a:off x="8225592" y="2034229"/>
              <a:ext cx="2889765" cy="1094194"/>
            </a:xfrm>
            <a:custGeom>
              <a:avLst/>
              <a:gdLst>
                <a:gd name="connsiteX0" fmla="*/ 323800 w 3347286"/>
                <a:gd name="connsiteY0" fmla="*/ 0 h 1094194"/>
                <a:gd name="connsiteX1" fmla="*/ 3023487 w 3347286"/>
                <a:gd name="connsiteY1" fmla="*/ 0 h 1094194"/>
                <a:gd name="connsiteX2" fmla="*/ 3088720 w 3347286"/>
                <a:gd name="connsiteY2" fmla="*/ 6576 h 1094194"/>
                <a:gd name="connsiteX3" fmla="*/ 3347286 w 3347286"/>
                <a:gd name="connsiteY3" fmla="*/ 323826 h 1094194"/>
                <a:gd name="connsiteX4" fmla="*/ 3347286 w 3347286"/>
                <a:gd name="connsiteY4" fmla="*/ 1094194 h 1094194"/>
                <a:gd name="connsiteX5" fmla="*/ 0 w 3347286"/>
                <a:gd name="connsiteY5" fmla="*/ 1094194 h 1094194"/>
                <a:gd name="connsiteX6" fmla="*/ 0 w 3347286"/>
                <a:gd name="connsiteY6" fmla="*/ 323826 h 1094194"/>
                <a:gd name="connsiteX7" fmla="*/ 258566 w 3347286"/>
                <a:gd name="connsiteY7" fmla="*/ 6576 h 109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7286" h="1094194">
                  <a:moveTo>
                    <a:pt x="323800" y="0"/>
                  </a:moveTo>
                  <a:lnTo>
                    <a:pt x="3023487" y="0"/>
                  </a:lnTo>
                  <a:lnTo>
                    <a:pt x="3088720" y="6576"/>
                  </a:lnTo>
                  <a:cubicBezTo>
                    <a:pt x="3236283" y="36772"/>
                    <a:pt x="3347286" y="167336"/>
                    <a:pt x="3347286" y="323826"/>
                  </a:cubicBezTo>
                  <a:lnTo>
                    <a:pt x="3347286" y="1094194"/>
                  </a:lnTo>
                  <a:lnTo>
                    <a:pt x="0" y="1094194"/>
                  </a:lnTo>
                  <a:lnTo>
                    <a:pt x="0" y="323826"/>
                  </a:lnTo>
                  <a:cubicBezTo>
                    <a:pt x="0" y="167336"/>
                    <a:pt x="111003" y="36772"/>
                    <a:pt x="258566" y="6576"/>
                  </a:cubicBezTo>
                  <a:close/>
                </a:path>
              </a:pathLst>
            </a:custGeom>
            <a:gradFill>
              <a:gsLst>
                <a:gs pos="0">
                  <a:schemeClr val="accent2"/>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venir LT 35 Light"/>
                <a:cs typeface="+mn-cs"/>
              </a:endParaRPr>
            </a:p>
          </p:txBody>
        </p:sp>
        <p:sp>
          <p:nvSpPr>
            <p:cNvPr id="32" name="文本框 40">
              <a:extLst>
                <a:ext uri="{FF2B5EF4-FFF2-40B4-BE49-F238E27FC236}">
                  <a16:creationId xmlns:a16="http://schemas.microsoft.com/office/drawing/2014/main" id="{34031508-6C23-40F5-95B1-01725CA97FAA}"/>
                </a:ext>
              </a:extLst>
            </p:cNvPr>
            <p:cNvSpPr txBox="1">
              <a:spLocks noChangeArrowheads="1"/>
            </p:cNvSpPr>
            <p:nvPr>
              <p:custDataLst>
                <p:tags r:id="rId1"/>
              </p:custDataLst>
            </p:nvPr>
          </p:nvSpPr>
          <p:spPr bwMode="auto">
            <a:xfrm>
              <a:off x="8923302" y="2034229"/>
              <a:ext cx="1494344" cy="1094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9600" b="0" i="0" u="none" strike="noStrike" kern="1200" cap="none" spc="0" normalizeH="0" baseline="0" noProof="0" dirty="0">
                  <a:ln>
                    <a:noFill/>
                  </a:ln>
                  <a:solidFill>
                    <a:prstClr val="white">
                      <a:alpha val="23000"/>
                    </a:prstClr>
                  </a:solidFill>
                  <a:effectLst/>
                  <a:uLnTx/>
                  <a:uFillTx/>
                  <a:latin typeface="Impact" panose="020B0806030902050204" pitchFamily="34" charset="0"/>
                  <a:ea typeface="楷体" panose="02010609060101010101" pitchFamily="49" charset="-122"/>
                  <a:cs typeface="+mn-cs"/>
                </a:rPr>
                <a:t>03</a:t>
              </a:r>
            </a:p>
          </p:txBody>
        </p:sp>
        <p:sp>
          <p:nvSpPr>
            <p:cNvPr id="33" name="矩形 32">
              <a:extLst>
                <a:ext uri="{FF2B5EF4-FFF2-40B4-BE49-F238E27FC236}">
                  <a16:creationId xmlns:a16="http://schemas.microsoft.com/office/drawing/2014/main" id="{BF7ED9A5-62C0-4553-9F1F-AB38B0E6CB90}"/>
                </a:ext>
              </a:extLst>
            </p:cNvPr>
            <p:cNvSpPr/>
            <p:nvPr/>
          </p:nvSpPr>
          <p:spPr>
            <a:xfrm>
              <a:off x="8639463" y="2344809"/>
              <a:ext cx="2062021" cy="461665"/>
            </a:xfrm>
            <a:prstGeom prst="rect">
              <a:avLst/>
            </a:prstGeom>
          </p:spPr>
          <p:txBody>
            <a:bodyPr wrap="square">
              <a:spAutoFit/>
            </a:bodyPr>
            <a:lstStyle/>
            <a:p>
              <a:pPr lvl="0" algn="ctr" fontAlgn="base">
                <a:spcBef>
                  <a:spcPct val="0"/>
                </a:spcBef>
                <a:spcAft>
                  <a:spcPct val="0"/>
                </a:spcAft>
                <a:defRPr/>
              </a:pPr>
              <a:r>
                <a:rPr lang="zh-CN" altLang="en-US" sz="2400" noProof="1">
                  <a:solidFill>
                    <a:srgbClr val="212745"/>
                  </a:solidFill>
                  <a:latin typeface="思源黑体 CN Medium" panose="020B0600000000000000" pitchFamily="34" charset="-122"/>
                  <a:ea typeface="思源黑体 CN Medium" panose="020B0600000000000000" pitchFamily="34" charset="-122"/>
                </a:rPr>
                <a:t>特点</a:t>
              </a:r>
            </a:p>
          </p:txBody>
        </p:sp>
        <p:sp>
          <p:nvSpPr>
            <p:cNvPr id="36" name="文本框 35"/>
            <p:cNvSpPr txBox="1"/>
            <p:nvPr/>
          </p:nvSpPr>
          <p:spPr>
            <a:xfrm>
              <a:off x="8503491" y="3696370"/>
              <a:ext cx="2333963" cy="1171603"/>
            </a:xfrm>
            <a:prstGeom prst="rect">
              <a:avLst/>
            </a:prstGeom>
            <a:noFill/>
          </p:spPr>
          <p:txBody>
            <a:bodyPr wrap="square" rtlCol="0">
              <a:spAutoFit/>
            </a:bodyPr>
            <a:lstStyle/>
            <a:p>
              <a:pPr algn="ctr">
                <a:lnSpc>
                  <a:spcPct val="150000"/>
                </a:lnSpc>
              </a:pPr>
              <a:r>
                <a:rPr lang="zh-CN" altLang="en-US" sz="1200" dirty="0">
                  <a:solidFill>
                    <a:schemeClr val="bg1"/>
                  </a:solidFill>
                  <a:latin typeface="思源黑体 CN Light" panose="020B0300000000000000" pitchFamily="34" charset="-122"/>
                  <a:ea typeface="思源黑体 CN Light" panose="020B0300000000000000" pitchFamily="34" charset="-122"/>
                </a:rPr>
                <a:t>通过传感器数据与智能设备的协作，以及后端的决策分析和人工智能，形成了与传统互联网不同的运作模式</a:t>
              </a:r>
            </a:p>
          </p:txBody>
        </p:sp>
      </p:grpSp>
      <p:pic>
        <p:nvPicPr>
          <p:cNvPr id="2" name="图片 1">
            <a:extLst>
              <a:ext uri="{FF2B5EF4-FFF2-40B4-BE49-F238E27FC236}">
                <a16:creationId xmlns:a16="http://schemas.microsoft.com/office/drawing/2014/main" id="{BE557378-5B23-1ED5-996F-3BE80BF2D51C}"/>
              </a:ext>
            </a:extLst>
          </p:cNvPr>
          <p:cNvPicPr>
            <a:picLocks noChangeAspect="1"/>
          </p:cNvPicPr>
          <p:nvPr/>
        </p:nvPicPr>
        <p:blipFill>
          <a:blip r:embed="rId5"/>
          <a:stretch>
            <a:fillRect/>
          </a:stretch>
        </p:blipFill>
        <p:spPr>
          <a:xfrm>
            <a:off x="5710406" y="465494"/>
            <a:ext cx="3105150" cy="1149350"/>
          </a:xfrm>
          <a:prstGeom prst="rect">
            <a:avLst/>
          </a:prstGeom>
        </p:spPr>
      </p:pic>
    </p:spTree>
    <p:extLst>
      <p:ext uri="{BB962C8B-B14F-4D97-AF65-F5344CB8AC3E}">
        <p14:creationId xmlns:p14="http://schemas.microsoft.com/office/powerpoint/2010/main" val="1642751996"/>
      </p:ext>
    </p:extLst>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图片 1"/>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a:off x="0" y="3091266"/>
            <a:ext cx="12192000" cy="3773424"/>
          </a:xfrm>
          <a:prstGeom prst="rect">
            <a:avLst/>
          </a:prstGeom>
        </p:spPr>
      </p:pic>
      <p:grpSp>
        <p:nvGrpSpPr>
          <p:cNvPr id="3" name="组合 2"/>
          <p:cNvGrpSpPr/>
          <p:nvPr/>
        </p:nvGrpSpPr>
        <p:grpSpPr>
          <a:xfrm>
            <a:off x="3250569" y="1741942"/>
            <a:ext cx="5690863" cy="1420518"/>
            <a:chOff x="1657977" y="2552700"/>
            <a:chExt cx="3477644" cy="868068"/>
          </a:xfrm>
        </p:grpSpPr>
        <p:sp>
          <p:nvSpPr>
            <p:cNvPr id="4" name="椭圆 3">
              <a:extLst>
                <a:ext uri="{FF2B5EF4-FFF2-40B4-BE49-F238E27FC236}">
                  <a16:creationId xmlns:a16="http://schemas.microsoft.com/office/drawing/2014/main" id="{9E7A7E07-FCE9-40C3-B45B-733D87565DC6}"/>
                </a:ext>
              </a:extLst>
            </p:cNvPr>
            <p:cNvSpPr/>
            <p:nvPr/>
          </p:nvSpPr>
          <p:spPr>
            <a:xfrm>
              <a:off x="1657977" y="2552700"/>
              <a:ext cx="868068" cy="868068"/>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rPr>
                <a:t>3</a:t>
              </a:r>
              <a:endParaRPr kumimoji="0" lang="zh-CN" altLang="en-US" sz="6000" b="1" i="0" u="none" strike="noStrike" kern="1200" cap="none" spc="0" normalizeH="0" baseline="0" noProof="0" dirty="0">
                <a:ln>
                  <a:noFill/>
                </a:ln>
                <a:gradFill flip="none" rotWithShape="1">
                  <a:gsLst>
                    <a:gs pos="0">
                      <a:srgbClr val="00A3FE"/>
                    </a:gs>
                    <a:gs pos="100000">
                      <a:srgbClr val="14E8CC"/>
                    </a:gs>
                  </a:gsLst>
                  <a:lin ang="16200000" scaled="1"/>
                  <a:tileRect/>
                </a:gra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2670386" y="2654807"/>
              <a:ext cx="2465235" cy="663854"/>
              <a:chOff x="5242560" y="3675432"/>
              <a:chExt cx="1706882" cy="459640"/>
            </a:xfrm>
          </p:grpSpPr>
          <p:sp>
            <p:nvSpPr>
              <p:cNvPr id="6" name="矩形: 圆角 33">
                <a:extLst>
                  <a:ext uri="{FF2B5EF4-FFF2-40B4-BE49-F238E27FC236}">
                    <a16:creationId xmlns:a16="http://schemas.microsoft.com/office/drawing/2014/main" id="{96147033-D028-4A47-88EB-79795A87E2E3}"/>
                  </a:ext>
                </a:extLst>
              </p:cNvPr>
              <p:cNvSpPr/>
              <p:nvPr/>
            </p:nvSpPr>
            <p:spPr>
              <a:xfrm>
                <a:off x="5242560" y="3675432"/>
                <a:ext cx="1706882" cy="459640"/>
              </a:xfrm>
              <a:prstGeom prst="roundRect">
                <a:avLst>
                  <a:gd name="adj" fmla="val 50000"/>
                </a:avLst>
              </a:prstGeom>
              <a:gradFill>
                <a:gsLst>
                  <a:gs pos="0">
                    <a:schemeClr val="accent2"/>
                  </a:gs>
                  <a:gs pos="100000">
                    <a:schemeClr val="accent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8201BF6F-4889-41AE-A4A4-DFFBCF725F12}"/>
                  </a:ext>
                </a:extLst>
              </p:cNvPr>
              <p:cNvSpPr txBox="1"/>
              <p:nvPr/>
            </p:nvSpPr>
            <p:spPr>
              <a:xfrm>
                <a:off x="5394962" y="3807584"/>
                <a:ext cx="1402078" cy="19533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12745"/>
                    </a:solidFill>
                    <a:effectLst/>
                    <a:uLnTx/>
                    <a:uFillTx/>
                    <a:latin typeface="思源黑体 CN Medium" panose="020B0600000000000000" pitchFamily="34" charset="-122"/>
                    <a:ea typeface="思源黑体 CN Medium" panose="020B0600000000000000" pitchFamily="34" charset="-122"/>
                    <a:cs typeface="+mn-cs"/>
                  </a:rPr>
                  <a:t>无线传感器网络技术</a:t>
                </a:r>
              </a:p>
            </p:txBody>
          </p:sp>
        </p:grpSp>
      </p:grpSp>
      <p:sp>
        <p:nvSpPr>
          <p:cNvPr id="8" name="PA-椭圆 7">
            <a:extLst>
              <a:ext uri="{FF2B5EF4-FFF2-40B4-BE49-F238E27FC236}">
                <a16:creationId xmlns:a16="http://schemas.microsoft.com/office/drawing/2014/main" id="{F463C885-1493-4714-B699-7E481FBDB684}"/>
              </a:ext>
            </a:extLst>
          </p:cNvPr>
          <p:cNvSpPr/>
          <p:nvPr>
            <p:custDataLst>
              <p:tags r:id="rId2"/>
            </p:custDataLst>
          </p:nvPr>
        </p:nvSpPr>
        <p:spPr>
          <a:xfrm>
            <a:off x="2311863" y="3373644"/>
            <a:ext cx="531766" cy="53176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9" name="PA-椭圆 8">
            <a:extLst>
              <a:ext uri="{FF2B5EF4-FFF2-40B4-BE49-F238E27FC236}">
                <a16:creationId xmlns:a16="http://schemas.microsoft.com/office/drawing/2014/main" id="{881CA8BC-0FDD-4347-886F-1BDAAB87E079}"/>
              </a:ext>
            </a:extLst>
          </p:cNvPr>
          <p:cNvSpPr/>
          <p:nvPr>
            <p:custDataLst>
              <p:tags r:id="rId3"/>
            </p:custDataLst>
          </p:nvPr>
        </p:nvSpPr>
        <p:spPr>
          <a:xfrm>
            <a:off x="5279554" y="4166632"/>
            <a:ext cx="178062" cy="17806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0" name="PA-椭圆 9">
            <a:extLst>
              <a:ext uri="{FF2B5EF4-FFF2-40B4-BE49-F238E27FC236}">
                <a16:creationId xmlns:a16="http://schemas.microsoft.com/office/drawing/2014/main" id="{56E67013-CB01-4087-BD65-128285A9511C}"/>
              </a:ext>
            </a:extLst>
          </p:cNvPr>
          <p:cNvSpPr/>
          <p:nvPr>
            <p:custDataLst>
              <p:tags r:id="rId4"/>
            </p:custDataLst>
          </p:nvPr>
        </p:nvSpPr>
        <p:spPr>
          <a:xfrm>
            <a:off x="9716188" y="2617514"/>
            <a:ext cx="473752" cy="473752"/>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1" name="PA-椭圆 10">
            <a:extLst>
              <a:ext uri="{FF2B5EF4-FFF2-40B4-BE49-F238E27FC236}">
                <a16:creationId xmlns:a16="http://schemas.microsoft.com/office/drawing/2014/main" id="{F463C885-1493-4714-B699-7E481FBDB684}"/>
              </a:ext>
            </a:extLst>
          </p:cNvPr>
          <p:cNvSpPr/>
          <p:nvPr>
            <p:custDataLst>
              <p:tags r:id="rId5"/>
            </p:custDataLst>
          </p:nvPr>
        </p:nvSpPr>
        <p:spPr>
          <a:xfrm>
            <a:off x="11735622" y="-218023"/>
            <a:ext cx="912756" cy="912756"/>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PA-椭圆 11">
            <a:extLst>
              <a:ext uri="{FF2B5EF4-FFF2-40B4-BE49-F238E27FC236}">
                <a16:creationId xmlns:a16="http://schemas.microsoft.com/office/drawing/2014/main" id="{F463C885-1493-4714-B699-7E481FBDB684}"/>
              </a:ext>
            </a:extLst>
          </p:cNvPr>
          <p:cNvSpPr/>
          <p:nvPr>
            <p:custDataLst>
              <p:tags r:id="rId6"/>
            </p:custDataLst>
          </p:nvPr>
        </p:nvSpPr>
        <p:spPr>
          <a:xfrm>
            <a:off x="1119167" y="-834150"/>
            <a:ext cx="1458579" cy="1458579"/>
          </a:xfrm>
          <a:prstGeom prst="ellipse">
            <a:avLst/>
          </a:prstGeom>
          <a:gradFill flip="none" rotWithShape="1">
            <a:gsLst>
              <a:gs pos="15000">
                <a:schemeClr val="accent1">
                  <a:alpha val="0"/>
                </a:schemeClr>
              </a:gs>
              <a:gs pos="100000">
                <a:schemeClr val="accent2">
                  <a:alpha val="27000"/>
                </a:schemeClr>
              </a:gs>
            </a:gsLst>
            <a:path path="circle">
              <a:fillToRect l="50000" t="50000" r="50000" b="50000"/>
            </a:path>
            <a:tileRect/>
          </a:gradFill>
          <a:ln w="6350"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937975738"/>
      </p:ext>
    </p:extLst>
  </p:cSld>
  <p:clrMapOvr>
    <a:masterClrMapping/>
  </p:clrMapOvr>
  <p:transition>
    <p:random/>
  </p:transition>
</p:sld>
</file>

<file path=ppt/tags/tag1.xml><?xml version="1.0" encoding="utf-8"?>
<p:tagLst xmlns:a="http://schemas.openxmlformats.org/drawingml/2006/main" xmlns:r="http://schemas.openxmlformats.org/officeDocument/2006/relationships" xmlns:p="http://schemas.openxmlformats.org/presentationml/2006/main">
  <p:tag name="ISLIDE.TEMPLATE" val="#310034"/>
</p:tagLst>
</file>

<file path=ppt/tags/tag10.xml><?xml version="1.0" encoding="utf-8"?>
<p:tagLst xmlns:a="http://schemas.openxmlformats.org/drawingml/2006/main" xmlns:r="http://schemas.openxmlformats.org/officeDocument/2006/relationships" xmlns:p="http://schemas.openxmlformats.org/presentationml/2006/main">
  <p:tag name="PA" val="v5.2.4"/>
</p:tagLst>
</file>

<file path=ppt/tags/tag11.xml><?xml version="1.0" encoding="utf-8"?>
<p:tagLst xmlns:a="http://schemas.openxmlformats.org/drawingml/2006/main" xmlns:r="http://schemas.openxmlformats.org/officeDocument/2006/relationships" xmlns:p="http://schemas.openxmlformats.org/presentationml/2006/main">
  <p:tag name="PA" val="v5.2.4"/>
</p:tagLst>
</file>

<file path=ppt/tags/tag12.xml><?xml version="1.0" encoding="utf-8"?>
<p:tagLst xmlns:a="http://schemas.openxmlformats.org/drawingml/2006/main" xmlns:r="http://schemas.openxmlformats.org/officeDocument/2006/relationships" xmlns:p="http://schemas.openxmlformats.org/presentationml/2006/main">
  <p:tag name="PA" val="v5.2.4"/>
</p:tagLst>
</file>

<file path=ppt/tags/tag13.xml><?xml version="1.0" encoding="utf-8"?>
<p:tagLst xmlns:a="http://schemas.openxmlformats.org/drawingml/2006/main" xmlns:r="http://schemas.openxmlformats.org/officeDocument/2006/relationships" xmlns:p="http://schemas.openxmlformats.org/presentationml/2006/main">
  <p:tag name="PA" val="v5.2.4"/>
</p:tagLst>
</file>

<file path=ppt/tags/tag14.xml><?xml version="1.0" encoding="utf-8"?>
<p:tagLst xmlns:a="http://schemas.openxmlformats.org/drawingml/2006/main" xmlns:r="http://schemas.openxmlformats.org/officeDocument/2006/relationships" xmlns:p="http://schemas.openxmlformats.org/presentationml/2006/main">
  <p:tag name="PA" val="v5.2.4"/>
</p:tagLst>
</file>

<file path=ppt/tags/tag15.xml><?xml version="1.0" encoding="utf-8"?>
<p:tagLst xmlns:a="http://schemas.openxmlformats.org/drawingml/2006/main" xmlns:r="http://schemas.openxmlformats.org/officeDocument/2006/relationships" xmlns:p="http://schemas.openxmlformats.org/presentationml/2006/main">
  <p:tag name="PA" val="v5.2.4"/>
</p:tagLst>
</file>

<file path=ppt/tags/tag16.xml><?xml version="1.0" encoding="utf-8"?>
<p:tagLst xmlns:a="http://schemas.openxmlformats.org/drawingml/2006/main" xmlns:r="http://schemas.openxmlformats.org/officeDocument/2006/relationships" xmlns:p="http://schemas.openxmlformats.org/presentationml/2006/main">
  <p:tag name="PA" val="v5.2.4"/>
</p:tagLst>
</file>

<file path=ppt/tags/tag17.xml><?xml version="1.0" encoding="utf-8"?>
<p:tagLst xmlns:a="http://schemas.openxmlformats.org/drawingml/2006/main" xmlns:r="http://schemas.openxmlformats.org/officeDocument/2006/relationships" xmlns:p="http://schemas.openxmlformats.org/presentationml/2006/main">
  <p:tag name="PA" val="v5.2.4"/>
</p:tagLst>
</file>

<file path=ppt/tags/tag18.xml><?xml version="1.0" encoding="utf-8"?>
<p:tagLst xmlns:a="http://schemas.openxmlformats.org/drawingml/2006/main" xmlns:r="http://schemas.openxmlformats.org/officeDocument/2006/relationships" xmlns:p="http://schemas.openxmlformats.org/presentationml/2006/main">
  <p:tag name="PA" val="v5.2.4"/>
</p:tagLst>
</file>

<file path=ppt/tags/tag19.xml><?xml version="1.0" encoding="utf-8"?>
<p:tagLst xmlns:a="http://schemas.openxmlformats.org/drawingml/2006/main" xmlns:r="http://schemas.openxmlformats.org/officeDocument/2006/relationships" xmlns:p="http://schemas.openxmlformats.org/presentationml/2006/main">
  <p:tag name="PA" val="v5.2.4"/>
</p:tagLst>
</file>

<file path=ppt/tags/tag2.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0.xml><?xml version="1.0" encoding="utf-8"?>
<p:tagLst xmlns:a="http://schemas.openxmlformats.org/drawingml/2006/main" xmlns:r="http://schemas.openxmlformats.org/officeDocument/2006/relationships" xmlns:p="http://schemas.openxmlformats.org/presentationml/2006/main">
  <p:tag name="PA" val="v5.2.4"/>
</p:tagLst>
</file>

<file path=ppt/tags/tag21.xml><?xml version="1.0" encoding="utf-8"?>
<p:tagLst xmlns:a="http://schemas.openxmlformats.org/drawingml/2006/main" xmlns:r="http://schemas.openxmlformats.org/officeDocument/2006/relationships" xmlns:p="http://schemas.openxmlformats.org/presentationml/2006/main">
  <p:tag name="PA" val="v5.2.4"/>
</p:tagLst>
</file>

<file path=ppt/tags/tag22.xml><?xml version="1.0" encoding="utf-8"?>
<p:tagLst xmlns:a="http://schemas.openxmlformats.org/drawingml/2006/main" xmlns:r="http://schemas.openxmlformats.org/officeDocument/2006/relationships" xmlns:p="http://schemas.openxmlformats.org/presentationml/2006/main">
  <p:tag name="PA" val="v5.2.4"/>
</p:tagLst>
</file>

<file path=ppt/tags/tag23.xml><?xml version="1.0" encoding="utf-8"?>
<p:tagLst xmlns:a="http://schemas.openxmlformats.org/drawingml/2006/main" xmlns:r="http://schemas.openxmlformats.org/officeDocument/2006/relationships" xmlns:p="http://schemas.openxmlformats.org/presentationml/2006/main">
  <p:tag name="PA" val="v5.2.4"/>
</p:tagLst>
</file>

<file path=ppt/tags/tag24.xml><?xml version="1.0" encoding="utf-8"?>
<p:tagLst xmlns:a="http://schemas.openxmlformats.org/drawingml/2006/main" xmlns:r="http://schemas.openxmlformats.org/officeDocument/2006/relationships" xmlns:p="http://schemas.openxmlformats.org/presentationml/2006/main">
  <p:tag name="PA" val="v5.2.4"/>
</p:tagLst>
</file>

<file path=ppt/tags/tag25.xml><?xml version="1.0" encoding="utf-8"?>
<p:tagLst xmlns:a="http://schemas.openxmlformats.org/drawingml/2006/main" xmlns:r="http://schemas.openxmlformats.org/officeDocument/2006/relationships" xmlns:p="http://schemas.openxmlformats.org/presentationml/2006/main">
  <p:tag name="PA" val="v5.2.4"/>
</p:tagLst>
</file>

<file path=ppt/tags/tag26.xml><?xml version="1.0" encoding="utf-8"?>
<p:tagLst xmlns:a="http://schemas.openxmlformats.org/drawingml/2006/main" xmlns:r="http://schemas.openxmlformats.org/officeDocument/2006/relationships" xmlns:p="http://schemas.openxmlformats.org/presentationml/2006/main">
  <p:tag name="PA" val="v5.2.4"/>
</p:tagLst>
</file>

<file path=ppt/tags/tag27.xml><?xml version="1.0" encoding="utf-8"?>
<p:tagLst xmlns:a="http://schemas.openxmlformats.org/drawingml/2006/main" xmlns:r="http://schemas.openxmlformats.org/officeDocument/2006/relationships" xmlns:p="http://schemas.openxmlformats.org/presentationml/2006/main">
  <p:tag name="PA" val="v5.2.4"/>
</p:tagLst>
</file>

<file path=ppt/tags/tag28.xml><?xml version="1.0" encoding="utf-8"?>
<p:tagLst xmlns:a="http://schemas.openxmlformats.org/drawingml/2006/main" xmlns:r="http://schemas.openxmlformats.org/officeDocument/2006/relationships" xmlns:p="http://schemas.openxmlformats.org/presentationml/2006/main">
  <p:tag name="PA" val="v5.2.4"/>
</p:tagLst>
</file>

<file path=ppt/tags/tag29.xml><?xml version="1.0" encoding="utf-8"?>
<p:tagLst xmlns:a="http://schemas.openxmlformats.org/drawingml/2006/main" xmlns:r="http://schemas.openxmlformats.org/officeDocument/2006/relationships" xmlns:p="http://schemas.openxmlformats.org/presentationml/2006/main">
  <p:tag name="PA" val="v5.2.4"/>
</p:tagLst>
</file>

<file path=ppt/tags/tag3.xml><?xml version="1.0" encoding="utf-8"?>
<p:tagLst xmlns:a="http://schemas.openxmlformats.org/drawingml/2006/main" xmlns:r="http://schemas.openxmlformats.org/officeDocument/2006/relationships" xmlns:p="http://schemas.openxmlformats.org/presentationml/2006/main">
  <p:tag name="PA" val="v5.2.4"/>
</p:tagLst>
</file>

<file path=ppt/tags/tag30.xml><?xml version="1.0" encoding="utf-8"?>
<p:tagLst xmlns:a="http://schemas.openxmlformats.org/drawingml/2006/main" xmlns:r="http://schemas.openxmlformats.org/officeDocument/2006/relationships" xmlns:p="http://schemas.openxmlformats.org/presentationml/2006/main">
  <p:tag name="PA" val="v5.2.4"/>
</p:tagLst>
</file>

<file path=ppt/tags/tag31.xml><?xml version="1.0" encoding="utf-8"?>
<p:tagLst xmlns:a="http://schemas.openxmlformats.org/drawingml/2006/main" xmlns:r="http://schemas.openxmlformats.org/officeDocument/2006/relationships" xmlns:p="http://schemas.openxmlformats.org/presentationml/2006/main">
  <p:tag name="PA" val="v5.2.4"/>
</p:tagLst>
</file>

<file path=ppt/tags/tag3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421"/>
  <p:tag name="KSO_WM_UNIT_TYPE" val="m_i"/>
  <p:tag name="KSO_WM_UNIT_INDEX" val="1_2"/>
  <p:tag name="KSO_WM_UNIT_ID" val="150995203*m_i*1_2"/>
  <p:tag name="KSO_WM_UNIT_CLEAR" val="1"/>
  <p:tag name="KSO_WM_UNIT_LAYERLEVEL" val="1_1"/>
  <p:tag name="KSO_WM_BEAUTIFY_FLAG" val="#wm#"/>
  <p:tag name="KSO_WM_DIAGRAM_GROUP_CODE" val="m1-1"/>
</p:tagLst>
</file>

<file path=ppt/tags/tag3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421"/>
  <p:tag name="KSO_WM_UNIT_TYPE" val="m_i"/>
  <p:tag name="KSO_WM_UNIT_INDEX" val="1_2"/>
  <p:tag name="KSO_WM_UNIT_ID" val="150995203*m_i*1_2"/>
  <p:tag name="KSO_WM_UNIT_CLEAR" val="1"/>
  <p:tag name="KSO_WM_UNIT_LAYERLEVEL" val="1_1"/>
  <p:tag name="KSO_WM_BEAUTIFY_FLAG" val="#wm#"/>
  <p:tag name="KSO_WM_DIAGRAM_GROUP_CODE" val="m1-1"/>
</p:tagLst>
</file>

<file path=ppt/tags/tag3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421"/>
  <p:tag name="KSO_WM_UNIT_TYPE" val="m_i"/>
  <p:tag name="KSO_WM_UNIT_INDEX" val="1_2"/>
  <p:tag name="KSO_WM_UNIT_ID" val="150995203*m_i*1_2"/>
  <p:tag name="KSO_WM_UNIT_CLEAR" val="1"/>
  <p:tag name="KSO_WM_UNIT_LAYERLEVEL" val="1_1"/>
  <p:tag name="KSO_WM_BEAUTIFY_FLAG" val="#wm#"/>
  <p:tag name="KSO_WM_DIAGRAM_GROUP_CODE" val="m1-1"/>
</p:tagLst>
</file>

<file path=ppt/tags/tag35.xml><?xml version="1.0" encoding="utf-8"?>
<p:tagLst xmlns:a="http://schemas.openxmlformats.org/drawingml/2006/main" xmlns:r="http://schemas.openxmlformats.org/officeDocument/2006/relationships" xmlns:p="http://schemas.openxmlformats.org/presentationml/2006/main">
  <p:tag name="PA" val="v5.2.4"/>
</p:tagLst>
</file>

<file path=ppt/tags/tag36.xml><?xml version="1.0" encoding="utf-8"?>
<p:tagLst xmlns:a="http://schemas.openxmlformats.org/drawingml/2006/main" xmlns:r="http://schemas.openxmlformats.org/officeDocument/2006/relationships" xmlns:p="http://schemas.openxmlformats.org/presentationml/2006/main">
  <p:tag name="PA" val="v5.2.4"/>
</p:tagLst>
</file>

<file path=ppt/tags/tag37.xml><?xml version="1.0" encoding="utf-8"?>
<p:tagLst xmlns:a="http://schemas.openxmlformats.org/drawingml/2006/main" xmlns:r="http://schemas.openxmlformats.org/officeDocument/2006/relationships" xmlns:p="http://schemas.openxmlformats.org/presentationml/2006/main">
  <p:tag name="PA" val="v5.2.4"/>
</p:tagLst>
</file>

<file path=ppt/tags/tag38.xml><?xml version="1.0" encoding="utf-8"?>
<p:tagLst xmlns:a="http://schemas.openxmlformats.org/drawingml/2006/main" xmlns:r="http://schemas.openxmlformats.org/officeDocument/2006/relationships" xmlns:p="http://schemas.openxmlformats.org/presentationml/2006/main">
  <p:tag name="PA" val="v5.2.4"/>
</p:tagLst>
</file>

<file path=ppt/tags/tag39.xml><?xml version="1.0" encoding="utf-8"?>
<p:tagLst xmlns:a="http://schemas.openxmlformats.org/drawingml/2006/main" xmlns:r="http://schemas.openxmlformats.org/officeDocument/2006/relationships" xmlns:p="http://schemas.openxmlformats.org/presentationml/2006/main">
  <p:tag name="PA" val="v5.2.4"/>
</p:tagLst>
</file>

<file path=ppt/tags/tag4.xml><?xml version="1.0" encoding="utf-8"?>
<p:tagLst xmlns:a="http://schemas.openxmlformats.org/drawingml/2006/main" xmlns:r="http://schemas.openxmlformats.org/officeDocument/2006/relationships" xmlns:p="http://schemas.openxmlformats.org/presentationml/2006/main">
  <p:tag name="PA" val="v5.2.4"/>
</p:tagLst>
</file>

<file path=ppt/tags/tag40.xml><?xml version="1.0" encoding="utf-8"?>
<p:tagLst xmlns:a="http://schemas.openxmlformats.org/drawingml/2006/main" xmlns:r="http://schemas.openxmlformats.org/officeDocument/2006/relationships" xmlns:p="http://schemas.openxmlformats.org/presentationml/2006/main">
  <p:tag name="PA" val="v5.2.4"/>
</p:tagLst>
</file>

<file path=ppt/tags/tag41.xml><?xml version="1.0" encoding="utf-8"?>
<p:tagLst xmlns:a="http://schemas.openxmlformats.org/drawingml/2006/main" xmlns:r="http://schemas.openxmlformats.org/officeDocument/2006/relationships" xmlns:p="http://schemas.openxmlformats.org/presentationml/2006/main">
  <p:tag name="PA" val="v5.2.4"/>
</p:tagLst>
</file>

<file path=ppt/tags/tag42.xml><?xml version="1.0" encoding="utf-8"?>
<p:tagLst xmlns:a="http://schemas.openxmlformats.org/drawingml/2006/main" xmlns:r="http://schemas.openxmlformats.org/officeDocument/2006/relationships" xmlns:p="http://schemas.openxmlformats.org/presentationml/2006/main">
  <p:tag name="PA" val="v5.2.4"/>
</p:tagLst>
</file>

<file path=ppt/tags/tag43.xml><?xml version="1.0" encoding="utf-8"?>
<p:tagLst xmlns:a="http://schemas.openxmlformats.org/drawingml/2006/main" xmlns:r="http://schemas.openxmlformats.org/officeDocument/2006/relationships" xmlns:p="http://schemas.openxmlformats.org/presentationml/2006/main">
  <p:tag name="PA" val="v5.2.4"/>
</p:tagLst>
</file>

<file path=ppt/tags/tag44.xml><?xml version="1.0" encoding="utf-8"?>
<p:tagLst xmlns:a="http://schemas.openxmlformats.org/drawingml/2006/main" xmlns:r="http://schemas.openxmlformats.org/officeDocument/2006/relationships" xmlns:p="http://schemas.openxmlformats.org/presentationml/2006/main">
  <p:tag name="PA" val="v5.2.4"/>
</p:tagLst>
</file>

<file path=ppt/tags/tag45.xml><?xml version="1.0" encoding="utf-8"?>
<p:tagLst xmlns:a="http://schemas.openxmlformats.org/drawingml/2006/main" xmlns:r="http://schemas.openxmlformats.org/officeDocument/2006/relationships" xmlns:p="http://schemas.openxmlformats.org/presentationml/2006/main">
  <p:tag name="PA" val="v5.2.4"/>
</p:tagLst>
</file>

<file path=ppt/tags/tag46.xml><?xml version="1.0" encoding="utf-8"?>
<p:tagLst xmlns:a="http://schemas.openxmlformats.org/drawingml/2006/main" xmlns:r="http://schemas.openxmlformats.org/officeDocument/2006/relationships" xmlns:p="http://schemas.openxmlformats.org/presentationml/2006/main">
  <p:tag name="PA" val="v5.2.4"/>
</p:tagLst>
</file>

<file path=ppt/tags/tag47.xml><?xml version="1.0" encoding="utf-8"?>
<p:tagLst xmlns:a="http://schemas.openxmlformats.org/drawingml/2006/main" xmlns:r="http://schemas.openxmlformats.org/officeDocument/2006/relationships" xmlns:p="http://schemas.openxmlformats.org/presentationml/2006/main">
  <p:tag name="PA" val="v5.2.4"/>
</p:tagLst>
</file>

<file path=ppt/tags/tag48.xml><?xml version="1.0" encoding="utf-8"?>
<p:tagLst xmlns:a="http://schemas.openxmlformats.org/drawingml/2006/main" xmlns:r="http://schemas.openxmlformats.org/officeDocument/2006/relationships" xmlns:p="http://schemas.openxmlformats.org/presentationml/2006/main">
  <p:tag name="PA" val="v5.2.4"/>
</p:tagLst>
</file>

<file path=ppt/tags/tag49.xml><?xml version="1.0" encoding="utf-8"?>
<p:tagLst xmlns:a="http://schemas.openxmlformats.org/drawingml/2006/main" xmlns:r="http://schemas.openxmlformats.org/officeDocument/2006/relationships" xmlns:p="http://schemas.openxmlformats.org/presentationml/2006/main">
  <p:tag name="PA" val="v5.2.4"/>
</p:tagLst>
</file>

<file path=ppt/tags/tag5.xml><?xml version="1.0" encoding="utf-8"?>
<p:tagLst xmlns:a="http://schemas.openxmlformats.org/drawingml/2006/main" xmlns:r="http://schemas.openxmlformats.org/officeDocument/2006/relationships" xmlns:p="http://schemas.openxmlformats.org/presentationml/2006/main">
  <p:tag name="PA" val="v5.2.4"/>
</p:tagLst>
</file>

<file path=ppt/tags/tag50.xml><?xml version="1.0" encoding="utf-8"?>
<p:tagLst xmlns:a="http://schemas.openxmlformats.org/drawingml/2006/main" xmlns:r="http://schemas.openxmlformats.org/officeDocument/2006/relationships" xmlns:p="http://schemas.openxmlformats.org/presentationml/2006/main">
  <p:tag name="PA" val="v5.2.4"/>
</p:tagLst>
</file>

<file path=ppt/tags/tag51.xml><?xml version="1.0" encoding="utf-8"?>
<p:tagLst xmlns:a="http://schemas.openxmlformats.org/drawingml/2006/main" xmlns:r="http://schemas.openxmlformats.org/officeDocument/2006/relationships" xmlns:p="http://schemas.openxmlformats.org/presentationml/2006/main">
  <p:tag name="PA" val="v5.2.4"/>
</p:tagLst>
</file>

<file path=ppt/tags/tag52.xml><?xml version="1.0" encoding="utf-8"?>
<p:tagLst xmlns:a="http://schemas.openxmlformats.org/drawingml/2006/main" xmlns:r="http://schemas.openxmlformats.org/officeDocument/2006/relationships" xmlns:p="http://schemas.openxmlformats.org/presentationml/2006/main">
  <p:tag name="PA" val="v5.2.4"/>
</p:tagLst>
</file>

<file path=ppt/tags/tag53.xml><?xml version="1.0" encoding="utf-8"?>
<p:tagLst xmlns:a="http://schemas.openxmlformats.org/drawingml/2006/main" xmlns:r="http://schemas.openxmlformats.org/officeDocument/2006/relationships" xmlns:p="http://schemas.openxmlformats.org/presentationml/2006/main">
  <p:tag name="PA" val="v5.2.4"/>
</p:tagLst>
</file>

<file path=ppt/tags/tag54.xml><?xml version="1.0" encoding="utf-8"?>
<p:tagLst xmlns:a="http://schemas.openxmlformats.org/drawingml/2006/main" xmlns:r="http://schemas.openxmlformats.org/officeDocument/2006/relationships" xmlns:p="http://schemas.openxmlformats.org/presentationml/2006/main">
  <p:tag name="PA" val="v5.2.4"/>
</p:tagLst>
</file>

<file path=ppt/tags/tag55.xml><?xml version="1.0" encoding="utf-8"?>
<p:tagLst xmlns:a="http://schemas.openxmlformats.org/drawingml/2006/main" xmlns:r="http://schemas.openxmlformats.org/officeDocument/2006/relationships" xmlns:p="http://schemas.openxmlformats.org/presentationml/2006/main">
  <p:tag name="PA" val="v5.2.4"/>
</p:tagLst>
</file>

<file path=ppt/tags/tag56.xml><?xml version="1.0" encoding="utf-8"?>
<p:tagLst xmlns:a="http://schemas.openxmlformats.org/drawingml/2006/main" xmlns:r="http://schemas.openxmlformats.org/officeDocument/2006/relationships" xmlns:p="http://schemas.openxmlformats.org/presentationml/2006/main">
  <p:tag name="PA" val="v5.2.4"/>
</p:tagLst>
</file>

<file path=ppt/tags/tag57.xml><?xml version="1.0" encoding="utf-8"?>
<p:tagLst xmlns:a="http://schemas.openxmlformats.org/drawingml/2006/main" xmlns:r="http://schemas.openxmlformats.org/officeDocument/2006/relationships" xmlns:p="http://schemas.openxmlformats.org/presentationml/2006/main">
  <p:tag name="PA" val="v5.2.4"/>
</p:tagLst>
</file>

<file path=ppt/tags/tag58.xml><?xml version="1.0" encoding="utf-8"?>
<p:tagLst xmlns:a="http://schemas.openxmlformats.org/drawingml/2006/main" xmlns:r="http://schemas.openxmlformats.org/officeDocument/2006/relationships" xmlns:p="http://schemas.openxmlformats.org/presentationml/2006/main">
  <p:tag name="PA" val="v5.2.4"/>
</p:tagLst>
</file>

<file path=ppt/tags/tag6.xml><?xml version="1.0" encoding="utf-8"?>
<p:tagLst xmlns:a="http://schemas.openxmlformats.org/drawingml/2006/main" xmlns:r="http://schemas.openxmlformats.org/officeDocument/2006/relationships" xmlns:p="http://schemas.openxmlformats.org/presentationml/2006/main">
  <p:tag name="PA" val="v5.2.4"/>
</p:tagLst>
</file>

<file path=ppt/tags/tag7.xml><?xml version="1.0" encoding="utf-8"?>
<p:tagLst xmlns:a="http://schemas.openxmlformats.org/drawingml/2006/main" xmlns:r="http://schemas.openxmlformats.org/officeDocument/2006/relationships" xmlns:p="http://schemas.openxmlformats.org/presentationml/2006/main">
  <p:tag name="PA" val="v5.2.4"/>
</p:tagLst>
</file>

<file path=ppt/tags/tag8.xml><?xml version="1.0" encoding="utf-8"?>
<p:tagLst xmlns:a="http://schemas.openxmlformats.org/drawingml/2006/main" xmlns:r="http://schemas.openxmlformats.org/officeDocument/2006/relationships" xmlns:p="http://schemas.openxmlformats.org/presentationml/2006/main">
  <p:tag name="PA" val="v5.2.4"/>
</p:tagLst>
</file>

<file path=ppt/tags/tag9.xml><?xml version="1.0" encoding="utf-8"?>
<p:tagLst xmlns:a="http://schemas.openxmlformats.org/drawingml/2006/main" xmlns:r="http://schemas.openxmlformats.org/officeDocument/2006/relationships" xmlns:p="http://schemas.openxmlformats.org/presentationml/2006/main">
  <p:tag name="PA" val="v5.2.4"/>
</p:tagLst>
</file>

<file path=ppt/theme/theme1.xml><?xml version="1.0" encoding="utf-8"?>
<a:theme xmlns:a="http://schemas.openxmlformats.org/drawingml/2006/main" name="1_Office 主题​​">
  <a:themeElements>
    <a:clrScheme name="keynote色卡">
      <a:dk1>
        <a:sysClr val="windowText" lastClr="000000"/>
      </a:dk1>
      <a:lt1>
        <a:sysClr val="window" lastClr="FFFFFF"/>
      </a:lt1>
      <a:dk2>
        <a:srgbClr val="212745"/>
      </a:dk2>
      <a:lt2>
        <a:srgbClr val="B4DCFA"/>
      </a:lt2>
      <a:accent1>
        <a:srgbClr val="00A3FE"/>
      </a:accent1>
      <a:accent2>
        <a:srgbClr val="14E8CC"/>
      </a:accent2>
      <a:accent3>
        <a:srgbClr val="5EDA36"/>
      </a:accent3>
      <a:accent4>
        <a:srgbClr val="FEE230"/>
      </a:accent4>
      <a:accent5>
        <a:srgbClr val="FF634C"/>
      </a:accent5>
      <a:accent6>
        <a:srgbClr val="ED5DA6"/>
      </a:accent6>
      <a:hlink>
        <a:srgbClr val="56C7AA"/>
      </a:hlink>
      <a:folHlink>
        <a:srgbClr val="59A8D1"/>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p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noProof="0" dirty="0">
            <a:ln>
              <a:noFill/>
            </a:ln>
            <a:solidFill>
              <a:prstClr val="white"/>
            </a:solidFill>
            <a:effectLst/>
            <a:uLnTx/>
            <a:uFillTx/>
            <a:latin typeface="Arial"/>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TotalTime>
  <Words>1110</Words>
  <Application>Microsoft Office PowerPoint</Application>
  <PresentationFormat>宽屏</PresentationFormat>
  <Paragraphs>130</Paragraphs>
  <Slides>18</Slides>
  <Notes>0</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微软雅黑</vt:lpstr>
      <vt:lpstr>DINCond-Regular</vt:lpstr>
      <vt:lpstr>Impact</vt:lpstr>
      <vt:lpstr>Arial</vt:lpstr>
      <vt:lpstr>等线 Light</vt:lpstr>
      <vt:lpstr>Yu Gothic UI Light</vt:lpstr>
      <vt:lpstr>Avenir LT 35 Light</vt:lpstr>
      <vt:lpstr>思源黑体 CN Medium</vt:lpstr>
      <vt:lpstr>等线</vt:lpstr>
      <vt:lpstr>思源黑体 CN Light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天奇 张</dc:creator>
  <cp:lastModifiedBy>秩序 怀仁兮</cp:lastModifiedBy>
  <cp:revision>33</cp:revision>
  <dcterms:created xsi:type="dcterms:W3CDTF">2019-09-07T07:54:53Z</dcterms:created>
  <dcterms:modified xsi:type="dcterms:W3CDTF">2023-06-12T03:42:50Z</dcterms:modified>
</cp:coreProperties>
</file>

<file path=docProps/thumbnail.jpeg>
</file>